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tiff" ContentType="image/tiff"/>
  <Default Extension="m4v" ContentType="video/unknown"/>
  <Default Extension="jpg" ContentType="image/jpe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4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5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6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7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8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9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0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1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67" r:id="rId2"/>
    <p:sldMasterId id="2147483675" r:id="rId3"/>
    <p:sldMasterId id="2147483683" r:id="rId4"/>
    <p:sldMasterId id="2147483691" r:id="rId5"/>
    <p:sldMasterId id="2147483699" r:id="rId6"/>
    <p:sldMasterId id="2147483708" r:id="rId7"/>
    <p:sldMasterId id="2147483716" r:id="rId8"/>
    <p:sldMasterId id="2147483723" r:id="rId9"/>
    <p:sldMasterId id="2147483732" r:id="rId10"/>
    <p:sldMasterId id="2147483764" r:id="rId11"/>
    <p:sldMasterId id="2147483785" r:id="rId12"/>
  </p:sldMasterIdLst>
  <p:notesMasterIdLst>
    <p:notesMasterId r:id="rId59"/>
  </p:notesMasterIdLst>
  <p:sldIdLst>
    <p:sldId id="342" r:id="rId13"/>
    <p:sldId id="424" r:id="rId14"/>
    <p:sldId id="465" r:id="rId15"/>
    <p:sldId id="309" r:id="rId16"/>
    <p:sldId id="305" r:id="rId17"/>
    <p:sldId id="477" r:id="rId18"/>
    <p:sldId id="488" r:id="rId19"/>
    <p:sldId id="485" r:id="rId20"/>
    <p:sldId id="426" r:id="rId21"/>
    <p:sldId id="373" r:id="rId22"/>
    <p:sldId id="371" r:id="rId23"/>
    <p:sldId id="471" r:id="rId24"/>
    <p:sldId id="451" r:id="rId25"/>
    <p:sldId id="481" r:id="rId26"/>
    <p:sldId id="480" r:id="rId27"/>
    <p:sldId id="429" r:id="rId28"/>
    <p:sldId id="482" r:id="rId29"/>
    <p:sldId id="450" r:id="rId30"/>
    <p:sldId id="484" r:id="rId31"/>
    <p:sldId id="417" r:id="rId32"/>
    <p:sldId id="422" r:id="rId33"/>
    <p:sldId id="386" r:id="rId34"/>
    <p:sldId id="387" r:id="rId35"/>
    <p:sldId id="361" r:id="rId36"/>
    <p:sldId id="286" r:id="rId37"/>
    <p:sldId id="362" r:id="rId38"/>
    <p:sldId id="469" r:id="rId39"/>
    <p:sldId id="470" r:id="rId40"/>
    <p:sldId id="475" r:id="rId41"/>
    <p:sldId id="487" r:id="rId42"/>
    <p:sldId id="486" r:id="rId43"/>
    <p:sldId id="474" r:id="rId44"/>
    <p:sldId id="442" r:id="rId45"/>
    <p:sldId id="443" r:id="rId46"/>
    <p:sldId id="445" r:id="rId47"/>
    <p:sldId id="257" r:id="rId48"/>
    <p:sldId id="472" r:id="rId49"/>
    <p:sldId id="467" r:id="rId50"/>
    <p:sldId id="476" r:id="rId51"/>
    <p:sldId id="446" r:id="rId52"/>
    <p:sldId id="448" r:id="rId53"/>
    <p:sldId id="456" r:id="rId54"/>
    <p:sldId id="457" r:id="rId55"/>
    <p:sldId id="458" r:id="rId56"/>
    <p:sldId id="453" r:id="rId57"/>
    <p:sldId id="341" r:id="rId58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MOU" lastIdx="1" clrIdx="0">
    <p:extLst>
      <p:ext uri="{19B8F6BF-5375-455C-9EA6-DF929625EA0E}">
        <p15:presenceInfo xmlns:p15="http://schemas.microsoft.com/office/powerpoint/2012/main" userId="Microsoft Office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174"/>
    <p:restoredTop sz="86460"/>
  </p:normalViewPr>
  <p:slideViewPr>
    <p:cSldViewPr snapToGrid="0" snapToObjects="1">
      <p:cViewPr varScale="1">
        <p:scale>
          <a:sx n="82" d="100"/>
          <a:sy n="82" d="100"/>
        </p:scale>
        <p:origin x="184" y="101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17" d="100"/>
          <a:sy n="117" d="100"/>
        </p:scale>
        <p:origin x="1856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9" Type="http://schemas.openxmlformats.org/officeDocument/2006/relationships/slide" Target="slides/slide27.xml"/><Relationship Id="rId21" Type="http://schemas.openxmlformats.org/officeDocument/2006/relationships/slide" Target="slides/slide9.xml"/><Relationship Id="rId34" Type="http://schemas.openxmlformats.org/officeDocument/2006/relationships/slide" Target="slides/slide22.xml"/><Relationship Id="rId42" Type="http://schemas.openxmlformats.org/officeDocument/2006/relationships/slide" Target="slides/slide30.xml"/><Relationship Id="rId47" Type="http://schemas.openxmlformats.org/officeDocument/2006/relationships/slide" Target="slides/slide35.xml"/><Relationship Id="rId50" Type="http://schemas.openxmlformats.org/officeDocument/2006/relationships/slide" Target="slides/slide38.xml"/><Relationship Id="rId55" Type="http://schemas.openxmlformats.org/officeDocument/2006/relationships/slide" Target="slides/slide43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4.xml"/><Relationship Id="rId29" Type="http://schemas.openxmlformats.org/officeDocument/2006/relationships/slide" Target="slides/slide17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slide" Target="slides/slide25.xml"/><Relationship Id="rId40" Type="http://schemas.openxmlformats.org/officeDocument/2006/relationships/slide" Target="slides/slide28.xml"/><Relationship Id="rId45" Type="http://schemas.openxmlformats.org/officeDocument/2006/relationships/slide" Target="slides/slide33.xml"/><Relationship Id="rId53" Type="http://schemas.openxmlformats.org/officeDocument/2006/relationships/slide" Target="slides/slide41.xml"/><Relationship Id="rId58" Type="http://schemas.openxmlformats.org/officeDocument/2006/relationships/slide" Target="slides/slide46.xml"/><Relationship Id="rId5" Type="http://schemas.openxmlformats.org/officeDocument/2006/relationships/slideMaster" Target="slideMasters/slideMaster5.xml"/><Relationship Id="rId61" Type="http://schemas.openxmlformats.org/officeDocument/2006/relationships/presProps" Target="presProps.xml"/><Relationship Id="rId19" Type="http://schemas.openxmlformats.org/officeDocument/2006/relationships/slide" Target="slides/slide7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slide" Target="slides/slide23.xml"/><Relationship Id="rId43" Type="http://schemas.openxmlformats.org/officeDocument/2006/relationships/slide" Target="slides/slide31.xml"/><Relationship Id="rId48" Type="http://schemas.openxmlformats.org/officeDocument/2006/relationships/slide" Target="slides/slide36.xml"/><Relationship Id="rId56" Type="http://schemas.openxmlformats.org/officeDocument/2006/relationships/slide" Target="slides/slide44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9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slide" Target="slides/slide21.xml"/><Relationship Id="rId38" Type="http://schemas.openxmlformats.org/officeDocument/2006/relationships/slide" Target="slides/slide26.xml"/><Relationship Id="rId46" Type="http://schemas.openxmlformats.org/officeDocument/2006/relationships/slide" Target="slides/slide34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8.xml"/><Relationship Id="rId41" Type="http://schemas.openxmlformats.org/officeDocument/2006/relationships/slide" Target="slides/slide29.xml"/><Relationship Id="rId54" Type="http://schemas.openxmlformats.org/officeDocument/2006/relationships/slide" Target="slides/slide42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slide" Target="slides/slide24.xml"/><Relationship Id="rId49" Type="http://schemas.openxmlformats.org/officeDocument/2006/relationships/slide" Target="slides/slide37.xml"/><Relationship Id="rId57" Type="http://schemas.openxmlformats.org/officeDocument/2006/relationships/slide" Target="slides/slide45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9.xml"/><Relationship Id="rId44" Type="http://schemas.openxmlformats.org/officeDocument/2006/relationships/slide" Target="slides/slide32.xml"/><Relationship Id="rId52" Type="http://schemas.openxmlformats.org/officeDocument/2006/relationships/slide" Target="slides/slide40.xml"/><Relationship Id="rId60" Type="http://schemas.openxmlformats.org/officeDocument/2006/relationships/commentAuthors" Target="commentAuthor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333B82-8AD2-1A4A-B0C6-C246B1CBE9F3}" type="datetimeFigureOut">
              <a:rPr lang="fr-FR" smtClean="0"/>
              <a:t>18/01/2019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1C7220-C468-E148-B4A3-B00305CD3537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74402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x-none" sz="1200" b="0" dirty="0">
              <a:solidFill>
                <a:schemeClr val="tx1"/>
              </a:solidFill>
              <a:latin typeface="Arial" charset="0"/>
              <a:ea typeface="ＭＳ Ｐゴシック" charset="-128"/>
              <a:sym typeface="Arial Bold" charset="0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63390-3434-854F-9163-68E0B66839AA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17547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C7220-C468-E148-B4A3-B00305CD3537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407564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C7220-C468-E148-B4A3-B00305CD3537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98834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C7220-C468-E148-B4A3-B00305CD3537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29395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1289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23855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5239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2880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hape 18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86" name="Shape 18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uFillTx/>
              </a:defRPr>
            </a:pPr>
            <a:endParaRPr dirty="0">
              <a:uFill>
                <a:solidFill/>
              </a:uFill>
            </a:endParaRPr>
          </a:p>
        </p:txBody>
      </p:sp>
    </p:spTree>
    <p:extLst>
      <p:ext uri="{BB962C8B-B14F-4D97-AF65-F5344CB8AC3E}">
        <p14:creationId xmlns:p14="http://schemas.microsoft.com/office/powerpoint/2010/main" val="571455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C7220-C468-E148-B4A3-B00305CD3537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131845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363390-3434-854F-9163-68E0B66839AA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35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2608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1279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7507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363390-3434-854F-9163-68E0B66839AA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35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30575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Shape 2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339345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Shape 2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956710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Shape 2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585125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Shape 2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153605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1C7220-C468-E148-B4A3-B00305CD3537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88083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363390-3434-854F-9163-68E0B66839AA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35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71791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363390-3434-854F-9163-68E0B66839AA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35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86760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Shape 35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5" name="Shape 35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/>
              <a:t>Merci d’avoir assisté à cette présentation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79131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.pn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12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gif"/><Relationship Id="rId9" Type="http://schemas.openxmlformats.org/officeDocument/2006/relationships/image" Target="../media/image10.jpeg"/><Relationship Id="rId14" Type="http://schemas.openxmlformats.org/officeDocument/2006/relationships/image" Target="../media/image14.jpe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gif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gif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3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gif"/><Relationship Id="rId15" Type="http://schemas.openxmlformats.org/officeDocument/2006/relationships/image" Target="../media/image18.pn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2.jpeg"/></Relationships>
</file>

<file path=ppt/slideLayouts/_rels/slideLayout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.png"/><Relationship Id="rId3" Type="http://schemas.openxmlformats.org/officeDocument/2006/relationships/image" Target="../media/image3.jpeg"/><Relationship Id="rId7" Type="http://schemas.openxmlformats.org/officeDocument/2006/relationships/image" Target="../media/image8.jpeg"/><Relationship Id="rId12" Type="http://schemas.openxmlformats.org/officeDocument/2006/relationships/image" Target="../media/image13.png"/><Relationship Id="rId2" Type="http://schemas.openxmlformats.org/officeDocument/2006/relationships/image" Target="../media/image19.jpeg"/><Relationship Id="rId16" Type="http://schemas.openxmlformats.org/officeDocument/2006/relationships/image" Target="../media/image4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20.png"/><Relationship Id="rId10" Type="http://schemas.openxmlformats.org/officeDocument/2006/relationships/image" Target="../media/image11.jpeg"/><Relationship Id="rId4" Type="http://schemas.openxmlformats.org/officeDocument/2006/relationships/image" Target="../media/image5.gif"/><Relationship Id="rId9" Type="http://schemas.openxmlformats.org/officeDocument/2006/relationships/image" Target="../media/image10.jpeg"/><Relationship Id="rId14" Type="http://schemas.openxmlformats.org/officeDocument/2006/relationships/image" Target="../media/image18.png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.png"/><Relationship Id="rId3" Type="http://schemas.openxmlformats.org/officeDocument/2006/relationships/image" Target="../media/image3.jpeg"/><Relationship Id="rId7" Type="http://schemas.openxmlformats.org/officeDocument/2006/relationships/image" Target="../media/image8.jpeg"/><Relationship Id="rId12" Type="http://schemas.openxmlformats.org/officeDocument/2006/relationships/image" Target="../media/image13.png"/><Relationship Id="rId2" Type="http://schemas.openxmlformats.org/officeDocument/2006/relationships/image" Target="../media/image19.jpeg"/><Relationship Id="rId16" Type="http://schemas.openxmlformats.org/officeDocument/2006/relationships/image" Target="../media/image4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20.png"/><Relationship Id="rId10" Type="http://schemas.openxmlformats.org/officeDocument/2006/relationships/image" Target="../media/image11.jpeg"/><Relationship Id="rId4" Type="http://schemas.openxmlformats.org/officeDocument/2006/relationships/image" Target="../media/image5.gif"/><Relationship Id="rId9" Type="http://schemas.openxmlformats.org/officeDocument/2006/relationships/image" Target="../media/image10.jpeg"/><Relationship Id="rId14" Type="http://schemas.openxmlformats.org/officeDocument/2006/relationships/image" Target="../media/image18.png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gif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.png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gif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.png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microsoft.com/office/2007/relationships/hdphoto" Target="../media/hdphoto1.wdp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12" Type="http://schemas.openxmlformats.org/officeDocument/2006/relationships/image" Target="../media/image23.png"/><Relationship Id="rId17" Type="http://schemas.openxmlformats.org/officeDocument/2006/relationships/image" Target="../media/image1.png"/><Relationship Id="rId2" Type="http://schemas.openxmlformats.org/officeDocument/2006/relationships/image" Target="../media/image21.jpeg"/><Relationship Id="rId16" Type="http://schemas.openxmlformats.org/officeDocument/2006/relationships/image" Target="../media/image26.jpeg"/><Relationship Id="rId1" Type="http://schemas.openxmlformats.org/officeDocument/2006/relationships/slideMaster" Target="../slideMasters/slideMaster8.xml"/><Relationship Id="rId6" Type="http://schemas.openxmlformats.org/officeDocument/2006/relationships/image" Target="../media/image7.jpeg"/><Relationship Id="rId11" Type="http://schemas.openxmlformats.org/officeDocument/2006/relationships/image" Target="../media/image22.png"/><Relationship Id="rId5" Type="http://schemas.openxmlformats.org/officeDocument/2006/relationships/image" Target="../media/image6.jpeg"/><Relationship Id="rId15" Type="http://schemas.openxmlformats.org/officeDocument/2006/relationships/image" Target="../media/image25.png"/><Relationship Id="rId10" Type="http://schemas.openxmlformats.org/officeDocument/2006/relationships/image" Target="../media/image11.jpeg"/><Relationship Id="rId4" Type="http://schemas.openxmlformats.org/officeDocument/2006/relationships/image" Target="../media/image5.gif"/><Relationship Id="rId9" Type="http://schemas.openxmlformats.org/officeDocument/2006/relationships/image" Target="../media/image10.jpeg"/><Relationship Id="rId14" Type="http://schemas.openxmlformats.org/officeDocument/2006/relationships/image" Target="../media/image24.jpeg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9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9.xml"/><Relationship Id="rId6" Type="http://schemas.openxmlformats.org/officeDocument/2006/relationships/image" Target="../media/image5.gif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5" Type="http://schemas.openxmlformats.org/officeDocument/2006/relationships/image" Target="../media/image1.pn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png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9.xml"/></Relationships>
</file>

<file path=ppt/slideLayouts/_rels/slideLayout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9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0.xml"/><Relationship Id="rId6" Type="http://schemas.openxmlformats.org/officeDocument/2006/relationships/image" Target="../media/image5.gif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5" Type="http://schemas.openxmlformats.org/officeDocument/2006/relationships/image" Target="../media/image1.pn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png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2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2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cpekarek\Desktop\cover art_compressed.jp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2582" y="-36513"/>
            <a:ext cx="12266084" cy="68945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831956" y="1474384"/>
            <a:ext cx="5623923" cy="1093374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ts val="4000"/>
              </a:lnSpc>
              <a:defRPr sz="40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0"/>
            <a:ext cx="5623923" cy="898326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Presenter Name</a:t>
            </a:r>
          </a:p>
          <a:p>
            <a:r>
              <a:rPr lang="en-US" dirty="0"/>
              <a:t>Title</a:t>
            </a:r>
          </a:p>
          <a:p>
            <a:r>
              <a:rPr lang="en-US" dirty="0"/>
              <a:t>Institution</a:t>
            </a:r>
          </a:p>
        </p:txBody>
      </p:sp>
      <p:sp>
        <p:nvSpPr>
          <p:cNvPr id="1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09707" y="6557583"/>
            <a:ext cx="7660256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/>
                </a:solidFill>
              </a:rPr>
              <a:t>The InSight Mission to Mars – EBIS All-Hands Meeting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4016376" y="284866"/>
            <a:ext cx="4159249" cy="51911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  <a:latin typeface="Arial Narrow" pitchFamily="34" charset="0"/>
                <a:cs typeface="Arial Narrow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pPr lvl="0"/>
            <a:r>
              <a:rPr lang="en-US" dirty="0"/>
              <a:t>Section #</a:t>
            </a:r>
          </a:p>
        </p:txBody>
      </p:sp>
    </p:spTree>
    <p:extLst>
      <p:ext uri="{BB962C8B-B14F-4D97-AF65-F5344CB8AC3E}">
        <p14:creationId xmlns:p14="http://schemas.microsoft.com/office/powerpoint/2010/main" val="2722122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0"/>
            <a:ext cx="10875264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4"/>
            <a:ext cx="11582400" cy="5678486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22 pt, on single line spacing, with 2.5 pts before &amp; after</a:t>
            </a:r>
          </a:p>
          <a:p>
            <a:pPr lvl="1"/>
            <a:r>
              <a:rPr lang="en-US" dirty="0"/>
              <a:t>Second-level bullet 20 pt, on single line spacing, with 2 pts before &amp; after</a:t>
            </a:r>
          </a:p>
          <a:p>
            <a:pPr lvl="2"/>
            <a:r>
              <a:rPr lang="en-US" dirty="0"/>
              <a:t>Third-level bullet 18 pt, on single line spacing, with 2 pts before &amp; after</a:t>
            </a:r>
          </a:p>
          <a:p>
            <a:pPr lvl="3"/>
            <a:r>
              <a:rPr lang="en-US" dirty="0"/>
              <a:t>Fourth-level bullet (rarely used) 17 pt, on single line spacing, with 1.5 pts before &amp; after</a:t>
            </a:r>
          </a:p>
          <a:p>
            <a:pPr lvl="4"/>
            <a:r>
              <a:rPr lang="en-US" dirty="0"/>
              <a:t>Fifth-level bullet (very rarely used) 16-pt, on single line spacing, with 1 pt before &amp; after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88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634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378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872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3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3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556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561048" y="1976548"/>
            <a:ext cx="589483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6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2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1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2" y="5640165"/>
            <a:ext cx="4159249" cy="242747"/>
          </a:xfrm>
        </p:spPr>
        <p:txBody>
          <a:bodyPr>
            <a:normAutofit/>
          </a:bodyPr>
          <a:lstStyle>
            <a:lvl1pPr marL="0" indent="0" algn="r" defTabSz="914353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177" indent="0">
              <a:buNone/>
              <a:defRPr>
                <a:solidFill>
                  <a:srgbClr val="BFBFBF"/>
                </a:solidFill>
              </a:defRPr>
            </a:lvl2pPr>
            <a:lvl3pPr marL="914353" indent="0">
              <a:buNone/>
              <a:defRPr>
                <a:solidFill>
                  <a:srgbClr val="BFBFBF"/>
                </a:solidFill>
              </a:defRPr>
            </a:lvl3pPr>
            <a:lvl4pPr marL="1371530" indent="0">
              <a:buNone/>
              <a:defRPr>
                <a:solidFill>
                  <a:srgbClr val="BFBFBF"/>
                </a:solidFill>
              </a:defRPr>
            </a:lvl4pPr>
            <a:lvl5pPr marL="1828706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Nov 4 &amp; 5, 2013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0" y="-179882"/>
            <a:ext cx="1603947" cy="70378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sp>
        <p:nvSpPr>
          <p:cNvPr id="24" name="Title 1"/>
          <p:cNvSpPr txBox="1">
            <a:spLocks/>
          </p:cNvSpPr>
          <p:nvPr userDrawn="1"/>
        </p:nvSpPr>
        <p:spPr>
          <a:xfrm>
            <a:off x="5831956" y="1351371"/>
            <a:ext cx="5623923" cy="621149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indent="0"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0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endParaRPr lang="en-US" sz="4000" dirty="0"/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254958" y="4063052"/>
            <a:ext cx="3512193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89336" y="5993998"/>
            <a:ext cx="636463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374039" y="1234192"/>
            <a:ext cx="561991" cy="557317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/>
          <a:p>
            <a:pPr algn="ctr"/>
            <a:endParaRPr lang="en-US" sz="1800"/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535" y="2047694"/>
            <a:ext cx="801673" cy="654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753672" y="2991157"/>
            <a:ext cx="860198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06362" y="5357076"/>
            <a:ext cx="100726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81560" y="3453899"/>
            <a:ext cx="828709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965708" y="4467430"/>
            <a:ext cx="388447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562162" y="4087322"/>
            <a:ext cx="667503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0346" y="850690"/>
            <a:ext cx="721211" cy="208227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9022" y="1140545"/>
            <a:ext cx="722731" cy="592776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078" y="1737945"/>
            <a:ext cx="1044001" cy="355578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410" y="106259"/>
            <a:ext cx="616199" cy="708938"/>
          </a:xfrm>
          <a:prstGeom prst="rect">
            <a:avLst/>
          </a:prstGeom>
        </p:spPr>
      </p:pic>
      <p:pic>
        <p:nvPicPr>
          <p:cNvPr id="23" name="Picture 32">
            <a:extLst>
              <a:ext uri="{FF2B5EF4-FFF2-40B4-BE49-F238E27FC236}">
                <a16:creationId xmlns:a16="http://schemas.microsoft.com/office/drawing/2014/main" id="{1926020D-F467-5A41-A37D-94ABB084B93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0" t="177" r="2198" b="26868"/>
          <a:stretch/>
        </p:blipFill>
        <p:spPr>
          <a:xfrm>
            <a:off x="1498365" y="-591323"/>
            <a:ext cx="10703627" cy="898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502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Sight Lander Scene Final PP template.jpg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52207" y="0"/>
            <a:ext cx="11039795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831956" y="1478974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4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6" y="5640166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[Date of Review]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67181" y="-38331"/>
            <a:ext cx="1206500" cy="689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908987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8" y="5586052"/>
            <a:ext cx="481351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269113" y="1370017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10" y="2207116"/>
            <a:ext cx="801673" cy="494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465707" y="2945405"/>
            <a:ext cx="650559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50" y="520855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5" y="355488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5" y="451476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 rot="5400000">
            <a:off x="538575" y="4168664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5555" y="115316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85716" y="1421132"/>
            <a:ext cx="722731" cy="448311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4" y="191627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483" y="487570"/>
            <a:ext cx="616199" cy="53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943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2"/>
            <a:ext cx="10875264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6"/>
            <a:ext cx="11582400" cy="5678487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22 pt, on single line spacing, with 2.5 pts before &amp; after</a:t>
            </a:r>
          </a:p>
          <a:p>
            <a:pPr lvl="1"/>
            <a:r>
              <a:rPr lang="en-US" dirty="0"/>
              <a:t>Second-level bullet 20 pt, on single line spacing, with 2 pts before &amp; after</a:t>
            </a:r>
          </a:p>
          <a:p>
            <a:pPr lvl="2"/>
            <a:r>
              <a:rPr lang="en-US" dirty="0"/>
              <a:t>Third-level bullet 18 pt, on single line spacing, with 2 pts before &amp; after</a:t>
            </a:r>
          </a:p>
          <a:p>
            <a:pPr lvl="3"/>
            <a:r>
              <a:rPr lang="en-US" dirty="0"/>
              <a:t>Fourth-level bullet (rarely used) 17 pt, on single line spacing, with 1.5 pts before &amp; after</a:t>
            </a:r>
          </a:p>
          <a:p>
            <a:pPr lvl="4"/>
            <a:r>
              <a:rPr lang="en-US" dirty="0"/>
              <a:t>Fifth-level bullet (very rarely used) 16-pt, on single line spacing, with 1 pt before &amp; after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Banerdt -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329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Banerdt -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522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 Banerdt -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358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6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8768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939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up or Subsection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752863"/>
            <a:ext cx="11899392" cy="5461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Backup or Subsection Start Layout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3493011"/>
            <a:ext cx="11582400" cy="2960863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Arial" pitchFamily="34" charset="0"/>
                <a:cs typeface="Arial" pitchFamily="34" charset="0"/>
              </a:defRPr>
            </a:lvl1pPr>
            <a:lvl2pPr>
              <a:defRPr sz="2200">
                <a:latin typeface="Arial" pitchFamily="34" charset="0"/>
                <a:cs typeface="Arial" pitchFamily="34" charset="0"/>
              </a:defRPr>
            </a:lvl2pPr>
            <a:lvl3pPr>
              <a:defRPr sz="2000">
                <a:latin typeface="Arial" pitchFamily="34" charset="0"/>
                <a:cs typeface="Arial" pitchFamily="34" charset="0"/>
              </a:defRPr>
            </a:lvl3pPr>
            <a:lvl4pPr>
              <a:defRPr sz="19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0"/>
            <a:r>
              <a:rPr lang="en-US" dirty="0"/>
              <a:t>Optional Outline backup or other subsection comments in </a:t>
            </a:r>
            <a:r>
              <a:rPr lang="en-US" dirty="0">
                <a:latin typeface="Calibri"/>
              </a:rPr>
              <a:t>≤</a:t>
            </a:r>
            <a:r>
              <a:rPr lang="en-US" dirty="0"/>
              <a:t>8 topics; if more than eight topics, use Title and Content Layout instead of this one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363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2988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cpekarek\Desktop\Untitled-3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160" y="-38330"/>
            <a:ext cx="12192000" cy="68963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831956" y="1976549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Project Mission System Review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4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1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685334" y="6532393"/>
            <a:ext cx="4770551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/>
                </a:solidFill>
              </a:rPr>
              <a:t>The InSight Mission to Mars – EBIS All-Hands Meeting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6" y="5640166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June 12, 2013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67181" y="-38331"/>
            <a:ext cx="1206500" cy="689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4" name="Title 1"/>
          <p:cNvSpPr txBox="1">
            <a:spLocks/>
          </p:cNvSpPr>
          <p:nvPr userDrawn="1"/>
        </p:nvSpPr>
        <p:spPr>
          <a:xfrm>
            <a:off x="5831956" y="1351373"/>
            <a:ext cx="5623923" cy="621149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indent="0"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0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4000" dirty="0" err="1">
                <a:solidFill>
                  <a:prstClr val="white"/>
                </a:solidFill>
              </a:rPr>
              <a:t>InSight</a:t>
            </a:r>
            <a:endParaRPr lang="en-US" sz="4000" dirty="0">
              <a:solidFill>
                <a:prstClr val="white"/>
              </a:solidFill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908987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8" y="5586052"/>
            <a:ext cx="481351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269113" y="1370017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10" y="2207116"/>
            <a:ext cx="801673" cy="494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465707" y="2945405"/>
            <a:ext cx="650559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50" y="520855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5" y="355488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5" y="451476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 rot="5400000">
            <a:off x="538575" y="4168664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5555" y="115316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85716" y="1421132"/>
            <a:ext cx="722731" cy="448311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4" y="191627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483" y="487570"/>
            <a:ext cx="616199" cy="53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0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2"/>
            <a:ext cx="11882968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6"/>
            <a:ext cx="11582400" cy="5678487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4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24 pt, on single line spacing, with 2.5 pts before &amp; after</a:t>
            </a:r>
          </a:p>
          <a:p>
            <a:pPr lvl="1"/>
            <a:r>
              <a:rPr lang="en-US" dirty="0"/>
              <a:t>Second-level bullet 22 pt, on single line spacing, with 2 pts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(very rarely used) 18-pt, on single line spacing, with 1 pt before &amp; after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PMSR-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9413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PMSR-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7239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PMSR-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1469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6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6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PMSR-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9743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PMSR-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6551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442" y="0"/>
            <a:ext cx="12172524" cy="6858000"/>
          </a:xfrm>
          <a:prstGeom prst="rect">
            <a:avLst/>
          </a:prstGeom>
        </p:spPr>
      </p:pic>
      <p:sp>
        <p:nvSpPr>
          <p:cNvPr id="42" name="Rectangle 41"/>
          <p:cNvSpPr/>
          <p:nvPr userDrawn="1"/>
        </p:nvSpPr>
        <p:spPr>
          <a:xfrm>
            <a:off x="1" y="0"/>
            <a:ext cx="114088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831956" y="1976549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Preliminary Design Review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68490" y="4887584"/>
            <a:ext cx="10087389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6" y="5640166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August 12–15, 2013</a:t>
            </a:r>
          </a:p>
        </p:txBody>
      </p:sp>
      <p:sp>
        <p:nvSpPr>
          <p:cNvPr id="24" name="Title 1"/>
          <p:cNvSpPr txBox="1">
            <a:spLocks/>
          </p:cNvSpPr>
          <p:nvPr userDrawn="1"/>
        </p:nvSpPr>
        <p:spPr>
          <a:xfrm>
            <a:off x="5831956" y="1351373"/>
            <a:ext cx="5623923" cy="621149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indent="0"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0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4000" dirty="0" err="1">
                <a:solidFill>
                  <a:prstClr val="white"/>
                </a:solidFill>
              </a:rPr>
              <a:t>InSight</a:t>
            </a:r>
            <a:endParaRPr lang="en-US" sz="4000" dirty="0">
              <a:solidFill>
                <a:prstClr val="white"/>
              </a:solidFill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741029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8" y="5418095"/>
            <a:ext cx="481351" cy="937104"/>
          </a:xfrm>
          <a:prstGeom prst="rect">
            <a:avLst/>
          </a:prstGeom>
        </p:spPr>
      </p:pic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8298" y="2039159"/>
            <a:ext cx="801673" cy="494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465707" y="2777448"/>
            <a:ext cx="650559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50" y="5040599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5" y="3386923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5" y="4346806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 rot="5400000">
            <a:off x="538575" y="4000705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587" y="985203"/>
            <a:ext cx="721211" cy="157480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10" y="1748319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9511" y="319613"/>
            <a:ext cx="616199" cy="536163"/>
          </a:xfrm>
          <a:prstGeom prst="rect">
            <a:avLst/>
          </a:prstGeom>
        </p:spPr>
      </p:pic>
      <p:pic>
        <p:nvPicPr>
          <p:cNvPr id="23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07748" y="1253175"/>
            <a:ext cx="722731" cy="448311"/>
          </a:xfrm>
          <a:prstGeom prst="rect">
            <a:avLst/>
          </a:prstGeom>
          <a:noFill/>
        </p:spPr>
      </p:pic>
      <p:pic>
        <p:nvPicPr>
          <p:cNvPr id="27" name="Imagen 17" descr="logoCAB.gif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945" y="6131557"/>
            <a:ext cx="1130612" cy="350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2267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 userDrawn="1"/>
        </p:nvGrpSpPr>
        <p:grpSpPr>
          <a:xfrm>
            <a:off x="-8581" y="1"/>
            <a:ext cx="12202332" cy="6859829"/>
            <a:chOff x="-6436" y="0"/>
            <a:chExt cx="9151749" cy="6859829"/>
          </a:xfrm>
        </p:grpSpPr>
        <p:pic>
          <p:nvPicPr>
            <p:cNvPr id="24" name="Picture 23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313" y="0"/>
              <a:ext cx="9144000" cy="6858000"/>
            </a:xfrm>
            <a:prstGeom prst="rect">
              <a:avLst/>
            </a:prstGeom>
          </p:spPr>
        </p:pic>
        <p:sp>
          <p:nvSpPr>
            <p:cNvPr id="27" name="Rectangle 26"/>
            <p:cNvSpPr/>
            <p:nvPr userDrawn="1"/>
          </p:nvSpPr>
          <p:spPr>
            <a:xfrm>
              <a:off x="-6436" y="0"/>
              <a:ext cx="862099" cy="685982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 sz="180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935939" y="1241309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935939" y="4887584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400618" y="5640166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[Date of Review]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67181" y="-38331"/>
            <a:ext cx="1206500" cy="689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585926"/>
            <a:ext cx="3009519" cy="699813"/>
          </a:xfrm>
          <a:prstGeom prst="rect">
            <a:avLst/>
          </a:prstGeom>
          <a:noFill/>
        </p:spPr>
      </p:pic>
      <p:sp>
        <p:nvSpPr>
          <p:cNvPr id="28" name="Oval 27"/>
          <p:cNvSpPr/>
          <p:nvPr userDrawn="1"/>
        </p:nvSpPr>
        <p:spPr>
          <a:xfrm>
            <a:off x="269113" y="1046957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10" y="1884056"/>
            <a:ext cx="801673" cy="494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465707" y="2622345"/>
            <a:ext cx="650559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50" y="488549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5" y="323182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5" y="419170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538575" y="3845604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5555" y="83010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5716" y="1098072"/>
            <a:ext cx="722731" cy="448311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4" y="159321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483" y="164510"/>
            <a:ext cx="616199" cy="536163"/>
          </a:xfrm>
          <a:prstGeom prst="rect">
            <a:avLst/>
          </a:prstGeom>
        </p:spPr>
      </p:pic>
      <p:pic>
        <p:nvPicPr>
          <p:cNvPr id="21" name="Imagen 17" descr="logoCAB.gif"/>
          <p:cNvPicPr>
            <a:picLocks noChangeAspect="1"/>
          </p:cNvPicPr>
          <p:nvPr userDrawn="1"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85644" y="6060294"/>
            <a:ext cx="689825" cy="38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82449" y="6009853"/>
            <a:ext cx="557139" cy="467356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8" y="5262992"/>
            <a:ext cx="481351" cy="937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9131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2"/>
            <a:ext cx="10875264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6"/>
            <a:ext cx="11582400" cy="5678487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22 pt, on single line spacing, with 2.5 pts before &amp; after</a:t>
            </a:r>
          </a:p>
          <a:p>
            <a:pPr lvl="1"/>
            <a:r>
              <a:rPr lang="en-US" dirty="0"/>
              <a:t>Second-level bullet 20 pt, on single line spacing, with 2 pts before &amp; after</a:t>
            </a:r>
          </a:p>
          <a:p>
            <a:pPr lvl="2"/>
            <a:r>
              <a:rPr lang="en-US" dirty="0"/>
              <a:t>Third-level bullet 18 pt, on single line spacing, with 2 pts before &amp; after</a:t>
            </a:r>
          </a:p>
          <a:p>
            <a:pPr lvl="3"/>
            <a:r>
              <a:rPr lang="en-US" dirty="0"/>
              <a:t>Fourth-level bullet (rarely used) 17 pt, on single line spacing, with 1.5 pts before &amp; after</a:t>
            </a:r>
          </a:p>
          <a:p>
            <a:pPr lvl="4"/>
            <a:r>
              <a:rPr lang="en-US" dirty="0"/>
              <a:t>Fifth-level bullet (very rarely used) 16-pt, on single line spacing, with 1 pt before &amp; after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6795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7906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1064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6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538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2865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up or Subsection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752863"/>
            <a:ext cx="11899392" cy="5461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Backup or Subsection Start Layout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3493011"/>
            <a:ext cx="11582400" cy="2960863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Arial" pitchFamily="34" charset="0"/>
                <a:cs typeface="Arial" pitchFamily="34" charset="0"/>
              </a:defRPr>
            </a:lvl1pPr>
            <a:lvl2pPr>
              <a:defRPr sz="2200">
                <a:latin typeface="Arial" pitchFamily="34" charset="0"/>
                <a:cs typeface="Arial" pitchFamily="34" charset="0"/>
              </a:defRPr>
            </a:lvl2pPr>
            <a:lvl3pPr>
              <a:defRPr sz="2000">
                <a:latin typeface="Arial" pitchFamily="34" charset="0"/>
                <a:cs typeface="Arial" pitchFamily="34" charset="0"/>
              </a:defRPr>
            </a:lvl3pPr>
            <a:lvl4pPr>
              <a:defRPr sz="19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0"/>
            <a:r>
              <a:rPr lang="en-US" dirty="0"/>
              <a:t>Optional Outline backup or other subsection comments in </a:t>
            </a:r>
            <a:r>
              <a:rPr lang="en-US" dirty="0">
                <a:latin typeface="Calibri"/>
              </a:rPr>
              <a:t>≤</a:t>
            </a:r>
            <a:r>
              <a:rPr lang="en-US" dirty="0"/>
              <a:t>8 topics; if more than eight topics, use Title and Content Layout instead of this one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363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353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 userDrawn="1"/>
        </p:nvGrpSpPr>
        <p:grpSpPr>
          <a:xfrm>
            <a:off x="-8581" y="1"/>
            <a:ext cx="12202332" cy="6859829"/>
            <a:chOff x="-6436" y="0"/>
            <a:chExt cx="9151749" cy="6859829"/>
          </a:xfrm>
        </p:grpSpPr>
        <p:pic>
          <p:nvPicPr>
            <p:cNvPr id="24" name="Picture 23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313" y="0"/>
              <a:ext cx="9144000" cy="6858000"/>
            </a:xfrm>
            <a:prstGeom prst="rect">
              <a:avLst/>
            </a:prstGeom>
          </p:spPr>
        </p:pic>
        <p:sp>
          <p:nvSpPr>
            <p:cNvPr id="27" name="Rectangle 26"/>
            <p:cNvSpPr/>
            <p:nvPr userDrawn="1"/>
          </p:nvSpPr>
          <p:spPr>
            <a:xfrm>
              <a:off x="-6436" y="0"/>
              <a:ext cx="862099" cy="685982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 sz="1800">
                <a:solidFill>
                  <a:prstClr val="white"/>
                </a:solidFill>
                <a:latin typeface="Calibri"/>
                <a:sym typeface="Helvetica"/>
              </a:endParaRPr>
            </a:p>
          </p:txBody>
        </p:sp>
      </p:grpSp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935939" y="1241309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935939" y="4887584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400618" y="5640166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[Date of Review]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67181" y="-38331"/>
            <a:ext cx="1206500" cy="689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  <a:sym typeface="Helvetica"/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585926"/>
            <a:ext cx="3009519" cy="699813"/>
          </a:xfrm>
          <a:prstGeom prst="rect">
            <a:avLst/>
          </a:prstGeom>
          <a:noFill/>
        </p:spPr>
      </p:pic>
      <p:sp>
        <p:nvSpPr>
          <p:cNvPr id="28" name="Oval 27"/>
          <p:cNvSpPr/>
          <p:nvPr userDrawn="1"/>
        </p:nvSpPr>
        <p:spPr>
          <a:xfrm>
            <a:off x="269113" y="1046957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  <a:sym typeface="Helvetica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10" y="1884056"/>
            <a:ext cx="801673" cy="494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465707" y="2622345"/>
            <a:ext cx="650559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50" y="488549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5" y="323182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5" y="419170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538575" y="3845604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5555" y="83010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5716" y="1098072"/>
            <a:ext cx="722731" cy="448311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4" y="159321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483" y="164510"/>
            <a:ext cx="616199" cy="536163"/>
          </a:xfrm>
          <a:prstGeom prst="rect">
            <a:avLst/>
          </a:prstGeom>
        </p:spPr>
      </p:pic>
      <p:pic>
        <p:nvPicPr>
          <p:cNvPr id="21" name="Imagen 17" descr="logoCAB.gif"/>
          <p:cNvPicPr>
            <a:picLocks noChangeAspect="1"/>
          </p:cNvPicPr>
          <p:nvPr userDrawn="1"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85644" y="6060294"/>
            <a:ext cx="689825" cy="38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82449" y="6009853"/>
            <a:ext cx="557139" cy="467356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8" y="5262992"/>
            <a:ext cx="481351" cy="937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629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2"/>
            <a:ext cx="10875264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6"/>
            <a:ext cx="11582400" cy="5678487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22 pt, on single line spacing, with 2.5 pts before &amp; after</a:t>
            </a:r>
          </a:p>
          <a:p>
            <a:pPr lvl="1"/>
            <a:r>
              <a:rPr lang="en-US" dirty="0"/>
              <a:t>Second-level bullet 20 pt, on single line spacing, with 2 pts before &amp; after</a:t>
            </a:r>
          </a:p>
          <a:p>
            <a:pPr lvl="2"/>
            <a:r>
              <a:rPr lang="en-US" dirty="0"/>
              <a:t>Third-level bullet 18 pt, on single line spacing, with 2 pts before &amp; after</a:t>
            </a:r>
          </a:p>
          <a:p>
            <a:pPr lvl="3"/>
            <a:r>
              <a:rPr lang="en-US" dirty="0"/>
              <a:t>Fourth-level bullet (rarely used) 17 pt, on single line spacing, with 1.5 pts before &amp; after</a:t>
            </a:r>
          </a:p>
          <a:p>
            <a:pPr lvl="4"/>
            <a:r>
              <a:rPr lang="en-US" dirty="0"/>
              <a:t>Fifth-level bullet (very rarely used) 16-pt, on single line spacing, with 1 pt before &amp; after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1784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0920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2353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4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6"/>
            <a:ext cx="5669280" cy="631455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1114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47077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up or Subsection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752863"/>
            <a:ext cx="11899392" cy="5461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Backup or Subsection Start Layout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3493011"/>
            <a:ext cx="11582400" cy="2960863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Arial" pitchFamily="34" charset="0"/>
                <a:cs typeface="Arial" pitchFamily="34" charset="0"/>
              </a:defRPr>
            </a:lvl1pPr>
            <a:lvl2pPr>
              <a:defRPr sz="2200">
                <a:latin typeface="Arial" pitchFamily="34" charset="0"/>
                <a:cs typeface="Arial" pitchFamily="34" charset="0"/>
              </a:defRPr>
            </a:lvl2pPr>
            <a:lvl3pPr>
              <a:defRPr sz="2000">
                <a:latin typeface="Arial" pitchFamily="34" charset="0"/>
                <a:cs typeface="Arial" pitchFamily="34" charset="0"/>
              </a:defRPr>
            </a:lvl3pPr>
            <a:lvl4pPr>
              <a:defRPr sz="19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0"/>
            <a:r>
              <a:rPr lang="en-US" dirty="0"/>
              <a:t>Optional Outline backup or other subsection comments in </a:t>
            </a:r>
            <a:r>
              <a:rPr lang="en-US" dirty="0">
                <a:latin typeface="Calibri"/>
              </a:rPr>
              <a:t>≤</a:t>
            </a:r>
            <a:r>
              <a:rPr lang="en-US" dirty="0"/>
              <a:t>8 topics; if more than eight topics, use Title and Content Layout instead of this one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363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611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Sight Lander Scene Final PP template.jpg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52207" y="0"/>
            <a:ext cx="11039795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831956" y="1478974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1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0" y="5640164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[Date of Review]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67181" y="-38330"/>
            <a:ext cx="1206500" cy="68963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908987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3" y="5586052"/>
            <a:ext cx="481350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269107" y="1370015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05" y="2207114"/>
            <a:ext cx="801673" cy="494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465702" y="2945403"/>
            <a:ext cx="650558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49" y="520855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0" y="355488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2" y="451476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 rot="5400000">
            <a:off x="538570" y="4168661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5555" y="115316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85716" y="1421130"/>
            <a:ext cx="722731" cy="448310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78" y="191627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478" y="487569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5086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0"/>
            <a:ext cx="10875264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4"/>
            <a:ext cx="11582400" cy="5678486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22 pt, on single line spacing, with 2.5 pts before &amp; after</a:t>
            </a:r>
          </a:p>
          <a:p>
            <a:pPr lvl="1"/>
            <a:r>
              <a:rPr lang="en-US" dirty="0"/>
              <a:t>Second-level bullet 20 pt, on single line spacing, with 2 pts before &amp; after</a:t>
            </a:r>
          </a:p>
          <a:p>
            <a:pPr lvl="2"/>
            <a:r>
              <a:rPr lang="en-US" dirty="0"/>
              <a:t>Third-level bullet 18 pt, on single line spacing, with 2 pts before &amp; after</a:t>
            </a:r>
          </a:p>
          <a:p>
            <a:pPr lvl="3"/>
            <a:r>
              <a:rPr lang="en-US" dirty="0"/>
              <a:t>Fourth-level bullet (rarely used) 17 pt, on single line spacing, with 1.5 pts before &amp; after</a:t>
            </a:r>
          </a:p>
          <a:p>
            <a:pPr lvl="4"/>
            <a:r>
              <a:rPr lang="en-US" dirty="0"/>
              <a:t>Fifth-level bullet (very rarely used) 16-pt, on single line spacing, with 1 pt before &amp; after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88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89549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9214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3144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3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95748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9500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up or Subsection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752862"/>
            <a:ext cx="11899392" cy="5461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Backup or Subsection Start Layout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3493009"/>
            <a:ext cx="11582400" cy="2960863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Arial" pitchFamily="34" charset="0"/>
                <a:cs typeface="Arial" pitchFamily="34" charset="0"/>
              </a:defRPr>
            </a:lvl1pPr>
            <a:lvl2pPr>
              <a:defRPr sz="2200">
                <a:latin typeface="Arial" pitchFamily="34" charset="0"/>
                <a:cs typeface="Arial" pitchFamily="34" charset="0"/>
              </a:defRPr>
            </a:lvl2pPr>
            <a:lvl3pPr>
              <a:defRPr sz="2000">
                <a:latin typeface="Arial" pitchFamily="34" charset="0"/>
                <a:cs typeface="Arial" pitchFamily="34" charset="0"/>
              </a:defRPr>
            </a:lvl3pPr>
            <a:lvl4pPr>
              <a:defRPr sz="19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0"/>
            <a:r>
              <a:rPr lang="en-US" dirty="0"/>
              <a:t>Optional Outline backup or other subsection comments in </a:t>
            </a:r>
            <a:r>
              <a:rPr lang="en-US" dirty="0">
                <a:latin typeface="Calibri"/>
              </a:rPr>
              <a:t>≤</a:t>
            </a:r>
            <a:r>
              <a:rPr lang="en-US" dirty="0"/>
              <a:t>8 topics; if more than eight topics, use Title and Content Layout instead of this one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363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084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_tradnl" dirty="0"/>
              <a:t>Clic para editar título</a:t>
            </a:r>
            <a:endParaRPr lang="es-ES" dirty="0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 dirty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s-ES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fr-FR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s-ES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528C2-0588-8A47-9028-879E6FB453AA}" type="slidenum">
              <a:rPr lang="es-ES">
                <a:solidFill>
                  <a:prstClr val="white">
                    <a:lumMod val="50000"/>
                  </a:prstClr>
                </a:solidFill>
              </a:rPr>
              <a:pPr>
                <a:defRPr/>
              </a:pPr>
              <a:t>‹N°›</a:t>
            </a:fld>
            <a:endParaRPr lang="es-ES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94582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Sight Lander Scene Final PP template.jpg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52207" y="0"/>
            <a:ext cx="11039795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831956" y="1478974"/>
            <a:ext cx="562392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1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0" y="5640164"/>
            <a:ext cx="4159249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[Date of Review]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67181" y="-38330"/>
            <a:ext cx="1206500" cy="68963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1" y="3908987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3" y="5586052"/>
            <a:ext cx="481350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269107" y="1370015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05" y="2207114"/>
            <a:ext cx="801673" cy="494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465702" y="2945403"/>
            <a:ext cx="650558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49" y="520855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0" y="355488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2" y="451476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0" cstate="print"/>
          <a:srcRect/>
          <a:stretch>
            <a:fillRect/>
          </a:stretch>
        </p:blipFill>
        <p:spPr bwMode="auto">
          <a:xfrm rot="5400000">
            <a:off x="538570" y="4168661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5555" y="115316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85716" y="1421130"/>
            <a:ext cx="722731" cy="448310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78" y="191627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478" y="487569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0990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0"/>
            <a:ext cx="10875264" cy="557076"/>
          </a:xfrm>
        </p:spPr>
        <p:txBody>
          <a:bodyPr rIns="73152"/>
          <a:lstStyle>
            <a:lvl1pPr marL="458788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4"/>
            <a:ext cx="11582400" cy="5678486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22 pt, on single line spacing, with 2.5 pts before &amp; after</a:t>
            </a:r>
          </a:p>
          <a:p>
            <a:pPr lvl="1"/>
            <a:r>
              <a:rPr lang="en-US" dirty="0"/>
              <a:t>Second-level bullet 20 pt, on single line spacing, with 2 pts before &amp; after</a:t>
            </a:r>
          </a:p>
          <a:p>
            <a:pPr lvl="2"/>
            <a:r>
              <a:rPr lang="en-US" dirty="0"/>
              <a:t>Third-level bullet 18 pt, on single line spacing, with 2 pts before &amp; after</a:t>
            </a:r>
          </a:p>
          <a:p>
            <a:pPr lvl="3"/>
            <a:r>
              <a:rPr lang="en-US" dirty="0"/>
              <a:t>Fourth-level bullet (rarely used) 17 pt, on single line spacing, with 1.5 pts before &amp; after</a:t>
            </a:r>
          </a:p>
          <a:p>
            <a:pPr lvl="4"/>
            <a:r>
              <a:rPr lang="en-US" dirty="0"/>
              <a:t>Fifth-level bullet (very rarely used) 16-pt, on single line spacing, with 1 pt before &amp; after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88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28999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0591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/>
              <a:t> 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502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731520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735013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93844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4359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up or Subsection St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2752862"/>
            <a:ext cx="11899392" cy="5461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Backup or Subsection Start Layout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3493009"/>
            <a:ext cx="11582400" cy="2960863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Arial" pitchFamily="34" charset="0"/>
                <a:cs typeface="Arial" pitchFamily="34" charset="0"/>
              </a:defRPr>
            </a:lvl1pPr>
            <a:lvl2pPr>
              <a:defRPr sz="2200">
                <a:latin typeface="Arial" pitchFamily="34" charset="0"/>
                <a:cs typeface="Arial" pitchFamily="34" charset="0"/>
              </a:defRPr>
            </a:lvl2pPr>
            <a:lvl3pPr>
              <a:defRPr sz="2000">
                <a:latin typeface="Arial" pitchFamily="34" charset="0"/>
                <a:cs typeface="Arial" pitchFamily="34" charset="0"/>
              </a:defRPr>
            </a:lvl3pPr>
            <a:lvl4pPr>
              <a:defRPr sz="19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0"/>
            <a:r>
              <a:rPr lang="en-US" dirty="0"/>
              <a:t>Optional Outline backup or other subsection comments in </a:t>
            </a:r>
            <a:r>
              <a:rPr lang="en-US" dirty="0">
                <a:latin typeface="Calibri"/>
              </a:rPr>
              <a:t>≤</a:t>
            </a:r>
            <a:r>
              <a:rPr lang="en-US" dirty="0"/>
              <a:t>8 topics; if more than eight topics, use Title and Content Layout instead of this one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3632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4" y="6576012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4634"/>
            <a:ext cx="12192000" cy="115416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52810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 userDrawn="1"/>
        </p:nvGrpSpPr>
        <p:grpSpPr>
          <a:xfrm>
            <a:off x="-8581" y="1"/>
            <a:ext cx="12202332" cy="6859829"/>
            <a:chOff x="-6436" y="0"/>
            <a:chExt cx="9151749" cy="6859829"/>
          </a:xfrm>
        </p:grpSpPr>
        <p:pic>
          <p:nvPicPr>
            <p:cNvPr id="3" name="Picture 2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313" y="0"/>
              <a:ext cx="9144000" cy="6858000"/>
            </a:xfrm>
            <a:prstGeom prst="rect">
              <a:avLst/>
            </a:prstGeom>
          </p:spPr>
        </p:pic>
        <p:sp>
          <p:nvSpPr>
            <p:cNvPr id="28" name="Rectangle 27"/>
            <p:cNvSpPr/>
            <p:nvPr userDrawn="1"/>
          </p:nvSpPr>
          <p:spPr>
            <a:xfrm>
              <a:off x="-6436" y="0"/>
              <a:ext cx="862099" cy="685982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7" name="Title 1"/>
          <p:cNvSpPr>
            <a:spLocks noGrp="1"/>
          </p:cNvSpPr>
          <p:nvPr userDrawn="1">
            <p:ph type="ctrTitle" hasCustomPrompt="1"/>
          </p:nvPr>
        </p:nvSpPr>
        <p:spPr>
          <a:xfrm>
            <a:off x="5550241" y="1976549"/>
            <a:ext cx="5907275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800" baseline="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3771211" y="4887584"/>
            <a:ext cx="7686311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[Presenter’s Name], [Job Title]</a:t>
            </a:r>
          </a:p>
          <a:p>
            <a:r>
              <a:rPr lang="en-US" dirty="0"/>
              <a:t>[Institution (Spell Out)]</a:t>
            </a:r>
          </a:p>
        </p:txBody>
      </p:sp>
      <p:sp>
        <p:nvSpPr>
          <p:cNvPr id="22" name="Text Placeholder 12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3771211" y="5640166"/>
            <a:ext cx="7686311" cy="242747"/>
          </a:xfrm>
        </p:spPr>
        <p:txBody>
          <a:bodyPr>
            <a:norm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>
              <a:buNone/>
              <a:defRPr>
                <a:solidFill>
                  <a:srgbClr val="BFBFBF"/>
                </a:solidFill>
              </a:defRPr>
            </a:lvl2pPr>
            <a:lvl3pPr marL="914400" indent="0">
              <a:buNone/>
              <a:defRPr>
                <a:solidFill>
                  <a:srgbClr val="BFBFBF"/>
                </a:solidFill>
              </a:defRPr>
            </a:lvl3pPr>
            <a:lvl4pPr marL="1371600" indent="0">
              <a:buNone/>
              <a:defRPr>
                <a:solidFill>
                  <a:srgbClr val="BFBFBF"/>
                </a:solidFill>
              </a:defRPr>
            </a:lvl4pPr>
            <a:lvl5pPr marL="1828800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[Date of Review]</a:t>
            </a:r>
          </a:p>
        </p:txBody>
      </p:sp>
      <p:sp>
        <p:nvSpPr>
          <p:cNvPr id="24" name="Title 1"/>
          <p:cNvSpPr txBox="1">
            <a:spLocks/>
          </p:cNvSpPr>
          <p:nvPr userDrawn="1"/>
        </p:nvSpPr>
        <p:spPr>
          <a:xfrm>
            <a:off x="9643275" y="1351373"/>
            <a:ext cx="1814247" cy="621149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indent="0"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0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4000" dirty="0" err="1">
                <a:solidFill>
                  <a:prstClr val="white"/>
                </a:solidFill>
              </a:rPr>
              <a:t>InSight</a:t>
            </a:r>
            <a:endParaRPr lang="en-US" sz="4000" dirty="0">
              <a:solidFill>
                <a:prstClr val="white"/>
              </a:solidFill>
            </a:endParaRPr>
          </a:p>
        </p:txBody>
      </p:sp>
      <p:sp>
        <p:nvSpPr>
          <p:cNvPr id="23" name="TextBox 22"/>
          <p:cNvSpPr txBox="1"/>
          <p:nvPr userDrawn="1"/>
        </p:nvSpPr>
        <p:spPr>
          <a:xfrm>
            <a:off x="3771211" y="6388939"/>
            <a:ext cx="7686311" cy="35009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spAutoFit/>
          </a:bodyPr>
          <a:lstStyle/>
          <a:p>
            <a:pPr algn="r">
              <a:lnSpc>
                <a:spcPts val="900"/>
              </a:lnSpc>
            </a:pPr>
            <a:r>
              <a:rPr lang="en-US" sz="900" dirty="0">
                <a:solidFill>
                  <a:prstClr val="white"/>
                </a:solidFill>
                <a:latin typeface="Arial Narrow" pitchFamily="34" charset="0"/>
              </a:rPr>
              <a:t>Warning:  This document contains technical data as defined in the International Traffic In Arms Regulation (ITAR).</a:t>
            </a:r>
          </a:p>
          <a:p>
            <a:pPr algn="r">
              <a:lnSpc>
                <a:spcPts val="900"/>
              </a:lnSpc>
            </a:pPr>
            <a:r>
              <a:rPr lang="en-US" sz="900" dirty="0">
                <a:solidFill>
                  <a:prstClr val="white"/>
                </a:solidFill>
                <a:latin typeface="Arial Narrow" pitchFamily="34" charset="0"/>
              </a:rPr>
              <a:t>Export of this material is, or may be, restricted by the Arms Export Control Act (Title 22, U.S.C. 2751, et seq.)</a:t>
            </a:r>
          </a:p>
          <a:p>
            <a:pPr algn="r">
              <a:lnSpc>
                <a:spcPts val="900"/>
              </a:lnSpc>
            </a:pPr>
            <a:r>
              <a:rPr lang="en-US" sz="900" dirty="0">
                <a:solidFill>
                  <a:prstClr val="white"/>
                </a:solidFill>
                <a:latin typeface="Arial Narrow" pitchFamily="34" charset="0"/>
              </a:rPr>
              <a:t>and is not to be exported to foreign persons without appropriate export authority.”  </a:t>
            </a:r>
          </a:p>
        </p:txBody>
      </p:sp>
      <p:grpSp>
        <p:nvGrpSpPr>
          <p:cNvPr id="5" name="Group 4"/>
          <p:cNvGrpSpPr/>
          <p:nvPr userDrawn="1"/>
        </p:nvGrpSpPr>
        <p:grpSpPr>
          <a:xfrm>
            <a:off x="-8582" y="296366"/>
            <a:ext cx="1086835" cy="6347116"/>
            <a:chOff x="-6436" y="304113"/>
            <a:chExt cx="815126" cy="6347116"/>
          </a:xfrm>
        </p:grpSpPr>
        <p:pic>
          <p:nvPicPr>
            <p:cNvPr id="43" name="Picture 42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186411" y="5459149"/>
              <a:ext cx="481350" cy="702828"/>
            </a:xfrm>
            <a:prstGeom prst="rect">
              <a:avLst/>
            </a:prstGeom>
          </p:spPr>
        </p:pic>
        <p:pic>
          <p:nvPicPr>
            <p:cNvPr id="44" name="Picture 2"/>
            <p:cNvPicPr>
              <a:picLocks noChangeAspect="1"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719" y="1939936"/>
              <a:ext cx="601255" cy="494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45" name="Picture 3" descr="N:\2745\CPoon\00_DISCO10_GEMS_STEP 2\B_GEMS_From Doc Svcs\B.2_GEMS_Art\GEMS partner logos\ETH.jpg"/>
            <p:cNvPicPr>
              <a:picLocks noChangeAspect="1" noChangeArrowheads="1"/>
            </p:cNvPicPr>
            <p:nvPr userDrawn="1"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5400000">
              <a:off x="267957" y="2736672"/>
              <a:ext cx="650558" cy="304995"/>
            </a:xfrm>
            <a:prstGeom prst="rect">
              <a:avLst/>
            </a:prstGeom>
            <a:noFill/>
          </p:spPr>
        </p:pic>
        <p:pic>
          <p:nvPicPr>
            <p:cNvPr id="46" name="Picture 4" descr="N:\2745\CPoon\00_DISCO10_GEMS_STEP 2\B_GEMS_From Doc Svcs\B.2_GEMS_Art\GEMS partner logos\Imperial.jpg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246214" y="5055147"/>
              <a:ext cx="761780" cy="200496"/>
            </a:xfrm>
            <a:prstGeom prst="rect">
              <a:avLst/>
            </a:prstGeom>
            <a:noFill/>
          </p:spPr>
        </p:pic>
        <p:pic>
          <p:nvPicPr>
            <p:cNvPr id="47" name="Picture 6" descr="N:\2745\CPoon\00_DISCO10_GEMS_STEP 2\B_GEMS_From Doc Svcs\B.2_GEMS_Art\GEMS partner logos\MPS.jpg"/>
            <p:cNvPicPr>
              <a:picLocks noChangeAspect="1" noChangeArrowheads="1"/>
            </p:cNvPicPr>
            <p:nvPr userDrawn="1"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279864" y="3410708"/>
              <a:ext cx="626745" cy="256836"/>
            </a:xfrm>
            <a:prstGeom prst="rect">
              <a:avLst/>
            </a:prstGeom>
            <a:noFill/>
          </p:spPr>
        </p:pic>
        <p:pic>
          <p:nvPicPr>
            <p:cNvPr id="48" name="Picture 7" descr="N:\2745\CPoon\00_DISCO10_GEMS_STEP 2\B_GEMS_From Doc Svcs\B.2_GEMS_Art\GEMS partner logos\Oxford.jpg"/>
            <p:cNvPicPr>
              <a:picLocks noChangeAspect="1" noChangeArrowheads="1"/>
            </p:cNvPicPr>
            <p:nvPr userDrawn="1"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430754" y="4391610"/>
              <a:ext cx="293780" cy="351254"/>
            </a:xfrm>
            <a:prstGeom prst="rect">
              <a:avLst/>
            </a:prstGeom>
            <a:noFill/>
          </p:spPr>
        </p:pic>
        <p:pic>
          <p:nvPicPr>
            <p:cNvPr id="49" name="Picture 8" descr="N:\2745\CPoon\00_DISCO10_GEMS_STEP 2\B_GEMS_From Doc Svcs\B.2_GEMS_Art\GEMS partner logos\LogoISAE.jpg"/>
            <p:cNvPicPr>
              <a:picLocks noChangeAspect="1" noChangeArrowheads="1"/>
            </p:cNvPicPr>
            <p:nvPr userDrawn="1"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5400000">
              <a:off x="340824" y="4026265"/>
              <a:ext cx="504825" cy="210905"/>
            </a:xfrm>
            <a:prstGeom prst="rect">
              <a:avLst/>
            </a:prstGeom>
            <a:noFill/>
          </p:spPr>
        </p:pic>
        <p:pic>
          <p:nvPicPr>
            <p:cNvPr id="50" name="Picture 9" descr="P:\LOGOS\2008 Logos--NASA-JPL-Caltech\jpl_logo_red(80x24).jpg"/>
            <p:cNvPicPr>
              <a:picLocks noChangeAspect="1" noChangeArrowheads="1"/>
            </p:cNvPicPr>
            <p:nvPr userDrawn="1"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56280" y="953263"/>
              <a:ext cx="540908" cy="157480"/>
            </a:xfrm>
            <a:prstGeom prst="rect">
              <a:avLst/>
            </a:prstGeom>
            <a:noFill/>
          </p:spPr>
        </p:pic>
        <p:pic>
          <p:nvPicPr>
            <p:cNvPr id="51" name="Picture 50"/>
            <p:cNvPicPr>
              <a:picLocks noChangeAspect="1"/>
            </p:cNvPicPr>
            <p:nvPr userDrawn="1"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4779" y="1669220"/>
              <a:ext cx="763911" cy="268920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 userDrawn="1"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383" b="88889" l="7258" r="99512">
                          <a14:foregroundMark x1="7327" y1="52874" x2="7327" y2="52874"/>
                          <a14:foregroundMark x1="12770" y1="53640" x2="12770" y2="53640"/>
                          <a14:foregroundMark x1="18423" y1="50958" x2="18423" y2="50958"/>
                          <a14:foregroundMark x1="23029" y1="49425" x2="23029" y2="49425"/>
                          <a14:foregroundMark x1="29449" y1="49425" x2="29449" y2="49425"/>
                          <a14:foregroundMark x1="34473" y1="50575" x2="34473" y2="50575"/>
                          <a14:foregroundMark x1="39358" y1="49425" x2="39358" y2="49425"/>
                          <a14:foregroundMark x1="44592" y1="45594" x2="44592" y2="45594"/>
                          <a14:foregroundMark x1="59246" y1="50575" x2="59246" y2="50575"/>
                          <a14:foregroundMark x1="65387" y1="49425" x2="65387" y2="49425"/>
                          <a14:foregroundMark x1="69993" y1="47893" x2="69993" y2="47893"/>
                          <a14:foregroundMark x1="75576" y1="47893" x2="75576" y2="47893"/>
                          <a14:foregroundMark x1="81228" y1="47893" x2="81228" y2="47893"/>
                          <a14:foregroundMark x1="93650" y1="37548" x2="93650" y2="37548"/>
                          <a14:foregroundMark x1="54082" y1="53640" x2="54082" y2="53640"/>
                          <a14:foregroundMark x1="98046" y1="37548" x2="98046" y2="37548"/>
                          <a14:foregroundMark x1="81368" y1="84291" x2="81368" y2="84291"/>
                          <a14:foregroundMark x1="80809" y1="86207" x2="80809" y2="86207"/>
                          <a14:foregroundMark x1="80112" y1="54789" x2="80112" y2="54789"/>
                          <a14:foregroundMark x1="52966" y1="50958" x2="52966" y2="50958"/>
                          <a14:foregroundMark x1="43894" y1="50958" x2="43894" y2="50958"/>
                          <a14:foregroundMark x1="94417" y1="766" x2="94417" y2="766"/>
                          <a14:foregroundMark x1="99512" y1="35632" x2="99512" y2="35632"/>
                          <a14:foregroundMark x1="90370" y1="87356" x2="90370" y2="8735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-1277704" y="3664694"/>
              <a:ext cx="3108960" cy="566423"/>
            </a:xfrm>
            <a:prstGeom prst="rect">
              <a:avLst/>
            </a:prstGeom>
          </p:spPr>
        </p:pic>
        <p:pic>
          <p:nvPicPr>
            <p:cNvPr id="34" name="Picture 33"/>
            <p:cNvPicPr>
              <a:picLocks noChangeAspect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51190" y="1183650"/>
              <a:ext cx="548148" cy="457200"/>
            </a:xfrm>
            <a:prstGeom prst="rect">
              <a:avLst/>
            </a:prstGeom>
          </p:spPr>
        </p:pic>
        <p:pic>
          <p:nvPicPr>
            <p:cNvPr id="25" name="Imagen 17" descr="logoCAB.gif"/>
            <p:cNvPicPr>
              <a:picLocks noChangeAspect="1"/>
            </p:cNvPicPr>
            <p:nvPr userDrawn="1"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220742" y="6145649"/>
              <a:ext cx="715311" cy="295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7" name="Picture 26" descr="CBK logo.jpg"/>
            <p:cNvPicPr>
              <a:picLocks noChangeAspect="1"/>
            </p:cNvPicPr>
            <p:nvPr userDrawn="1"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-44564" y="6129896"/>
              <a:ext cx="538185" cy="338593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 userDrawn="1"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5660" y="304113"/>
              <a:ext cx="462149" cy="53616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748111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813818"/>
            <a:ext cx="11582400" cy="5758865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4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24 pt, on single line spacing, with 2.5 pts before &amp; after</a:t>
            </a:r>
          </a:p>
          <a:p>
            <a:pPr lvl="1"/>
            <a:r>
              <a:rPr lang="en-US" dirty="0"/>
              <a:t>Second-level bullet 22 pt, on single line spacing, with 2 pts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(very rarely used) 18-pt, on single line spacing, with 1 pt before &amp; after</a:t>
            </a:r>
          </a:p>
        </p:txBody>
      </p:sp>
      <p:sp>
        <p:nvSpPr>
          <p:cNvPr id="10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975366" y="64010"/>
            <a:ext cx="10907607" cy="557076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22203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Title-Only Layout—for One-Line Slide Title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53604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9033" y="813818"/>
            <a:ext cx="5669280" cy="5758865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3687" y="813818"/>
            <a:ext cx="5669280" cy="5758865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11337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621596"/>
            <a:ext cx="5669280" cy="495108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797" y="813816"/>
            <a:ext cx="5669280" cy="738664"/>
          </a:xfrm>
        </p:spPr>
        <p:txBody>
          <a:bodyPr anchor="t" anchorCtr="0">
            <a:spAutoFit/>
          </a:bodyPr>
          <a:lstStyle>
            <a:lvl1pPr marL="0" indent="0">
              <a:lnSpc>
                <a:spcPct val="1000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621596"/>
            <a:ext cx="5669280" cy="495108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3687" y="813816"/>
            <a:ext cx="5669280" cy="738664"/>
          </a:xfrm>
        </p:spPr>
        <p:txBody>
          <a:bodyPr anchor="t" anchorCtr="0">
            <a:spAutoFit/>
          </a:bodyPr>
          <a:lstStyle>
            <a:lvl1pPr marL="0" indent="0">
              <a:lnSpc>
                <a:spcPct val="100000"/>
              </a:lnSpc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975366" y="64010"/>
            <a:ext cx="10907607" cy="557076"/>
          </a:xfrm>
        </p:spPr>
        <p:txBody>
          <a:bodyPr/>
          <a:lstStyle>
            <a:lvl1pPr>
              <a:tabLst/>
              <a:defRPr baseline="0"/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6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41391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32099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5" descr="C:\Users\cpekarek\Desktop\Untitled-3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2"/>
            <a:ext cx="12192000" cy="10543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2201"/>
            <a:ext cx="12192000" cy="6345801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561048" y="1976548"/>
            <a:ext cx="589483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6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2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1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2" y="5640165"/>
            <a:ext cx="4159249" cy="242747"/>
          </a:xfrm>
        </p:spPr>
        <p:txBody>
          <a:bodyPr>
            <a:normAutofit/>
          </a:bodyPr>
          <a:lstStyle>
            <a:lvl1pPr marL="0" indent="0" algn="r" defTabSz="914353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177" indent="0">
              <a:buNone/>
              <a:defRPr>
                <a:solidFill>
                  <a:srgbClr val="BFBFBF"/>
                </a:solidFill>
              </a:defRPr>
            </a:lvl2pPr>
            <a:lvl3pPr marL="914353" indent="0">
              <a:buNone/>
              <a:defRPr>
                <a:solidFill>
                  <a:srgbClr val="BFBFBF"/>
                </a:solidFill>
              </a:defRPr>
            </a:lvl3pPr>
            <a:lvl4pPr marL="1371530" indent="0">
              <a:buNone/>
              <a:defRPr>
                <a:solidFill>
                  <a:srgbClr val="BFBFBF"/>
                </a:solidFill>
              </a:defRPr>
            </a:lvl4pPr>
            <a:lvl5pPr marL="1828706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Nov 4 &amp; 5, 2013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114088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sp>
        <p:nvSpPr>
          <p:cNvPr id="24" name="Title 1"/>
          <p:cNvSpPr txBox="1">
            <a:spLocks/>
          </p:cNvSpPr>
          <p:nvPr userDrawn="1"/>
        </p:nvSpPr>
        <p:spPr>
          <a:xfrm>
            <a:off x="5831956" y="1351371"/>
            <a:ext cx="5623923" cy="621149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indent="0"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0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endParaRPr lang="en-US" sz="4000" dirty="0"/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0" y="3908987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4" y="5586052"/>
            <a:ext cx="481350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269109" y="1370016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/>
          <a:p>
            <a:pPr algn="ctr"/>
            <a:endParaRPr lang="en-US" sz="1800"/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05" y="2207115"/>
            <a:ext cx="801673" cy="494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7" cstate="print"/>
          <a:srcRect/>
          <a:stretch>
            <a:fillRect/>
          </a:stretch>
        </p:blipFill>
        <p:spPr bwMode="auto">
          <a:xfrm rot="5400000">
            <a:off x="465702" y="2945404"/>
            <a:ext cx="650558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49" y="520855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2" y="355488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2" y="451476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538572" y="4168661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5556" y="115316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85716" y="1421130"/>
            <a:ext cx="722731" cy="448310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0" y="191627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79" y="487569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57588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0"/>
            <a:ext cx="11882968" cy="557076"/>
          </a:xfrm>
        </p:spPr>
        <p:txBody>
          <a:bodyPr rIns="73148"/>
          <a:lstStyle>
            <a:lvl1pPr marL="458764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4"/>
            <a:ext cx="11582400" cy="5678486"/>
          </a:xfrm>
        </p:spPr>
        <p:txBody>
          <a:bodyPr/>
          <a:lstStyle>
            <a:lvl1pPr marL="228588" marR="0" indent="-228588" algn="l" defTabSz="914353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4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588" marR="0" lvl="0" indent="-228588" algn="l" defTabSz="914353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24 pt, on single line spacing, with 2.5 pts before &amp; after</a:t>
            </a:r>
          </a:p>
          <a:p>
            <a:pPr lvl="1"/>
            <a:r>
              <a:rPr lang="en-US" dirty="0"/>
              <a:t>Second-level bullet 22 pt, on single line spacing, with 2 pts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(very rarely used) 18-pt, on single line spacing, with 1 pt before &amp; after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763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83288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97581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806168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177" indent="0">
              <a:buNone/>
              <a:defRPr sz="2000" b="1"/>
            </a:lvl2pPr>
            <a:lvl3pPr marL="914353" indent="0">
              <a:buNone/>
              <a:defRPr sz="1800" b="1"/>
            </a:lvl3pPr>
            <a:lvl4pPr marL="1371530" indent="0">
              <a:buNone/>
              <a:defRPr sz="1600" b="1"/>
            </a:lvl4pPr>
            <a:lvl5pPr marL="1828706" indent="0">
              <a:buNone/>
              <a:defRPr sz="1600" b="1"/>
            </a:lvl5pPr>
            <a:lvl6pPr marL="2285883" indent="0">
              <a:buNone/>
              <a:defRPr sz="1600" b="1"/>
            </a:lvl6pPr>
            <a:lvl7pPr marL="2743060" indent="0">
              <a:buNone/>
              <a:defRPr sz="1600" b="1"/>
            </a:lvl7pPr>
            <a:lvl8pPr marL="3200236" indent="0">
              <a:buNone/>
              <a:defRPr sz="1600" b="1"/>
            </a:lvl8pPr>
            <a:lvl9pPr marL="3657413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809661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177" indent="0">
              <a:buNone/>
              <a:defRPr sz="2000" b="1"/>
            </a:lvl2pPr>
            <a:lvl3pPr marL="914353" indent="0">
              <a:buNone/>
              <a:defRPr sz="1800" b="1"/>
            </a:lvl3pPr>
            <a:lvl4pPr marL="1371530" indent="0">
              <a:buNone/>
              <a:defRPr sz="1600" b="1"/>
            </a:lvl4pPr>
            <a:lvl5pPr marL="1828706" indent="0">
              <a:buNone/>
              <a:defRPr sz="1600" b="1"/>
            </a:lvl5pPr>
            <a:lvl6pPr marL="2285883" indent="0">
              <a:buNone/>
              <a:defRPr sz="1600" b="1"/>
            </a:lvl6pPr>
            <a:lvl7pPr marL="2743060" indent="0">
              <a:buNone/>
              <a:defRPr sz="1600" b="1"/>
            </a:lvl7pPr>
            <a:lvl8pPr marL="3200236" indent="0">
              <a:buNone/>
              <a:defRPr sz="1600" b="1"/>
            </a:lvl8pPr>
            <a:lvl9pPr marL="3657413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6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31241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88208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-and-Content cop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Texte du titre</a:t>
            </a:r>
          </a:p>
        </p:txBody>
      </p:sp>
      <p:sp>
        <p:nvSpPr>
          <p:cNvPr id="47" name="Shape 47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400"/>
              <a:t>Texte niveau 1</a:t>
            </a:r>
          </a:p>
          <a:p>
            <a:pPr lvl="1">
              <a:defRPr sz="1800"/>
            </a:pPr>
            <a:r>
              <a:rPr sz="2400"/>
              <a:t>Texte niveau 2</a:t>
            </a:r>
          </a:p>
          <a:p>
            <a:pPr lvl="2">
              <a:defRPr sz="1800"/>
            </a:pPr>
            <a:r>
              <a:rPr sz="2400"/>
              <a:t>Texte niveau 3</a:t>
            </a:r>
          </a:p>
          <a:p>
            <a:pPr lvl="3">
              <a:defRPr sz="1800"/>
            </a:pPr>
            <a:r>
              <a:rPr sz="2400"/>
              <a:t>Texte niveau 4</a:t>
            </a:r>
          </a:p>
          <a:p>
            <a:pPr lvl="4">
              <a:defRPr sz="1800"/>
            </a:pPr>
            <a:r>
              <a:rPr sz="2400"/>
              <a:t>Texte niveau 5</a:t>
            </a:r>
          </a:p>
        </p:txBody>
      </p:sp>
      <p:sp>
        <p:nvSpPr>
          <p:cNvPr id="48" name="Shape 4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t>‹N°›</a:t>
            </a:fld>
            <a:endParaRPr/>
          </a:p>
        </p:txBody>
      </p:sp>
      <p:pic>
        <p:nvPicPr>
          <p:cNvPr id="49" name="image.pn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13755" y="18174"/>
            <a:ext cx="1185335" cy="693574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520135545"/>
      </p:ext>
    </p:extLst>
  </p:cSld>
  <p:clrMapOvr>
    <a:masterClrMapping/>
  </p:clrMapOvr>
  <p:transition spd="med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5" descr="C:\Users\cpekarek\Desktop\Untitled-3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2"/>
            <a:ext cx="12192000" cy="1054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12201"/>
            <a:ext cx="12192000" cy="6345801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5561048" y="1976548"/>
            <a:ext cx="5894833" cy="455619"/>
          </a:xfrm>
          <a:noFill/>
        </p:spPr>
        <p:txBody>
          <a:bodyPr lIns="0" tIns="0" rIns="0" bIns="0" anchor="t" anchorCtr="0">
            <a:noAutofit/>
          </a:bodyPr>
          <a:lstStyle>
            <a:lvl1pPr marL="0" indent="0" algn="r">
              <a:lnSpc>
                <a:spcPct val="100000"/>
              </a:lnSpc>
              <a:defRPr sz="2600">
                <a:solidFill>
                  <a:schemeClr val="bg1"/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[Review Name]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831956" y="4887582"/>
            <a:ext cx="5623923" cy="555391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ts val="1800"/>
              </a:lnSpc>
              <a:spcBef>
                <a:spcPts val="200"/>
              </a:spcBef>
              <a:spcAft>
                <a:spcPts val="200"/>
              </a:spcAft>
              <a:buNone/>
              <a:defRPr sz="1800" i="0"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1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[Presenter Name], [Title]</a:t>
            </a:r>
          </a:p>
          <a:p>
            <a:r>
              <a:rPr lang="en-US" dirty="0"/>
              <a:t>[Institution]</a:t>
            </a:r>
          </a:p>
        </p:txBody>
      </p:sp>
      <p:sp>
        <p:nvSpPr>
          <p:cNvPr id="2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7296632" y="5640165"/>
            <a:ext cx="4159249" cy="242747"/>
          </a:xfrm>
        </p:spPr>
        <p:txBody>
          <a:bodyPr>
            <a:normAutofit/>
          </a:bodyPr>
          <a:lstStyle>
            <a:lvl1pPr marL="0" indent="0" algn="r" defTabSz="914353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None/>
              <a:defRPr lang="en-US" sz="1400" i="0" kern="1200" baseline="0" dirty="0">
                <a:solidFill>
                  <a:schemeClr val="bg1">
                    <a:lumMod val="8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177" indent="0">
              <a:buNone/>
              <a:defRPr>
                <a:solidFill>
                  <a:srgbClr val="BFBFBF"/>
                </a:solidFill>
              </a:defRPr>
            </a:lvl2pPr>
            <a:lvl3pPr marL="914353" indent="0">
              <a:buNone/>
              <a:defRPr>
                <a:solidFill>
                  <a:srgbClr val="BFBFBF"/>
                </a:solidFill>
              </a:defRPr>
            </a:lvl3pPr>
            <a:lvl4pPr marL="1371530" indent="0">
              <a:buNone/>
              <a:defRPr>
                <a:solidFill>
                  <a:srgbClr val="BFBFBF"/>
                </a:solidFill>
              </a:defRPr>
            </a:lvl4pPr>
            <a:lvl5pPr marL="1828706" indent="0">
              <a:buNone/>
              <a:defRPr>
                <a:solidFill>
                  <a:srgbClr val="BFBFBF"/>
                </a:solidFill>
              </a:defRPr>
            </a:lvl5pPr>
          </a:lstStyle>
          <a:p>
            <a:r>
              <a:rPr lang="en-US" sz="1400" dirty="0"/>
              <a:t>Nov 4 &amp; 5, 2013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114088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sp>
        <p:nvSpPr>
          <p:cNvPr id="24" name="Title 1"/>
          <p:cNvSpPr txBox="1">
            <a:spLocks/>
          </p:cNvSpPr>
          <p:nvPr userDrawn="1"/>
        </p:nvSpPr>
        <p:spPr>
          <a:xfrm>
            <a:off x="5831956" y="1351371"/>
            <a:ext cx="5623923" cy="621149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indent="0"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40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endParaRPr lang="en-US" sz="4000" dirty="0"/>
          </a:p>
        </p:txBody>
      </p:sp>
      <p:pic>
        <p:nvPicPr>
          <p:cNvPr id="25" name="Picture 2" descr="C:\Documents and Settings\cfpoon\Desktop\lockheed-martin-logo.jpg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1108600" y="3908987"/>
            <a:ext cx="3009519" cy="699813"/>
          </a:xfrm>
          <a:prstGeom prst="rect">
            <a:avLst/>
          </a:prstGeom>
          <a:noFill/>
        </p:spPr>
      </p:pic>
      <p:pic>
        <p:nvPicPr>
          <p:cNvPr id="26" name="Picture 25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8774" y="5586052"/>
            <a:ext cx="481350" cy="937104"/>
          </a:xfrm>
          <a:prstGeom prst="rect">
            <a:avLst/>
          </a:prstGeom>
        </p:spPr>
      </p:pic>
      <p:sp>
        <p:nvSpPr>
          <p:cNvPr id="28" name="Oval 27"/>
          <p:cNvSpPr/>
          <p:nvPr userDrawn="1"/>
        </p:nvSpPr>
        <p:spPr>
          <a:xfrm>
            <a:off x="269109" y="1370016"/>
            <a:ext cx="561991" cy="42149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/>
          <a:p>
            <a:pPr algn="ctr"/>
            <a:endParaRPr lang="en-US" sz="1800"/>
          </a:p>
        </p:txBody>
      </p:sp>
      <p:pic>
        <p:nvPicPr>
          <p:cNvPr id="29" name="Picture 2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605" y="2207115"/>
            <a:ext cx="801673" cy="494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3" descr="N:\2745\CPoon\00_DISCO10_GEMS_STEP 2\B_GEMS_From Doc Svcs\B.2_GEMS_Art\GEMS partner logos\ETH.jpg"/>
          <p:cNvPicPr>
            <a:picLocks noChangeAspect="1" noChangeArrowheads="1"/>
          </p:cNvPicPr>
          <p:nvPr userDrawn="1"/>
        </p:nvPicPr>
        <p:blipFill>
          <a:blip r:embed="rId7" cstate="print"/>
          <a:srcRect/>
          <a:stretch>
            <a:fillRect/>
          </a:stretch>
        </p:blipFill>
        <p:spPr bwMode="auto">
          <a:xfrm rot="5400000">
            <a:off x="465702" y="2945404"/>
            <a:ext cx="650558" cy="406660"/>
          </a:xfrm>
          <a:prstGeom prst="rect">
            <a:avLst/>
          </a:prstGeom>
          <a:noFill/>
        </p:spPr>
      </p:pic>
      <p:pic>
        <p:nvPicPr>
          <p:cNvPr id="31" name="Picture 4" descr="N:\2745\CPoon\00_DISCO10_GEMS_STEP 2\B_GEMS_From Doc Svcs\B.2_GEMS_Art\GEMS partner logos\Imperial.jpg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55249" y="5208556"/>
            <a:ext cx="761780" cy="267328"/>
          </a:xfrm>
          <a:prstGeom prst="rect">
            <a:avLst/>
          </a:prstGeom>
          <a:noFill/>
        </p:spPr>
      </p:pic>
      <p:pic>
        <p:nvPicPr>
          <p:cNvPr id="32" name="Picture 6" descr="N:\2745\CPoon\00_DISCO10_GEMS_STEP 2\B_GEMS_From Doc Svcs\B.2_GEMS_Art\GEMS partner logos\MPS.jp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477612" y="3554880"/>
            <a:ext cx="626745" cy="342448"/>
          </a:xfrm>
          <a:prstGeom prst="rect">
            <a:avLst/>
          </a:prstGeom>
          <a:noFill/>
        </p:spPr>
      </p:pic>
      <p:pic>
        <p:nvPicPr>
          <p:cNvPr id="33" name="Picture 7" descr="N:\2745\CPoon\00_DISCO10_GEMS_STEP 2\B_GEMS_From Doc Svcs\B.2_GEMS_Art\GEMS partner logos\Oxford.jp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23302" y="4514763"/>
            <a:ext cx="293780" cy="468339"/>
          </a:xfrm>
          <a:prstGeom prst="rect">
            <a:avLst/>
          </a:prstGeom>
          <a:noFill/>
        </p:spPr>
      </p:pic>
      <p:pic>
        <p:nvPicPr>
          <p:cNvPr id="34" name="Picture 8" descr="N:\2745\CPoon\00_DISCO10_GEMS_STEP 2\B_GEMS_From Doc Svcs\B.2_GEMS_Art\GEMS partner logos\LogoISAE.jpg"/>
          <p:cNvPicPr>
            <a:picLocks noChangeAspect="1" noChangeArrowheads="1"/>
          </p:cNvPicPr>
          <p:nvPr userDrawn="1"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538572" y="4168661"/>
            <a:ext cx="504825" cy="281207"/>
          </a:xfrm>
          <a:prstGeom prst="rect">
            <a:avLst/>
          </a:prstGeom>
          <a:noFill/>
        </p:spPr>
      </p:pic>
      <p:pic>
        <p:nvPicPr>
          <p:cNvPr id="35" name="Picture 9" descr="P:\LOGOS\2008 Logos--NASA-JPL-Caltech\jpl_logo_red(80x24).jpg"/>
          <p:cNvPicPr>
            <a:picLocks noChangeAspect="1" noChangeArrowheads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5556" y="1153160"/>
            <a:ext cx="721211" cy="157480"/>
          </a:xfrm>
          <a:prstGeom prst="rect">
            <a:avLst/>
          </a:prstGeom>
          <a:noFill/>
        </p:spPr>
      </p:pic>
      <p:pic>
        <p:nvPicPr>
          <p:cNvPr id="36" name="Picture 2" descr="P:\LOGOS\2008 Logos--NASA-JPL-Caltech\nasa_logo(132x109).jpg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85716" y="1421130"/>
            <a:ext cx="722731" cy="448310"/>
          </a:xfrm>
          <a:prstGeom prst="rect">
            <a:avLst/>
          </a:prstGeom>
          <a:noFill/>
        </p:spPr>
      </p:pic>
      <p:pic>
        <p:nvPicPr>
          <p:cNvPr id="37" name="Picture 3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0" y="1916277"/>
            <a:ext cx="1044001" cy="26892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79" y="487569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05346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-1" y="0"/>
            <a:ext cx="11882968" cy="557076"/>
          </a:xfrm>
        </p:spPr>
        <p:txBody>
          <a:bodyPr rIns="73148"/>
          <a:lstStyle>
            <a:lvl1pPr marL="458764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735014"/>
            <a:ext cx="11582400" cy="5678486"/>
          </a:xfrm>
        </p:spPr>
        <p:txBody>
          <a:bodyPr/>
          <a:lstStyle>
            <a:lvl1pPr marL="228588" marR="0" indent="-228588" algn="l" defTabSz="914353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4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588" marR="0" lvl="0" indent="-228588" algn="l" defTabSz="914353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</a:t>
            </a:r>
          </a:p>
          <a:p>
            <a:pPr lvl="0"/>
            <a:r>
              <a:rPr lang="en-US" dirty="0"/>
              <a:t>For slides with two-line titles, use the 2-Line Title-and-Content Layout</a:t>
            </a:r>
          </a:p>
          <a:p>
            <a:pPr lvl="0"/>
            <a:r>
              <a:rPr lang="en-US" dirty="0"/>
              <a:t>First-level bullet 24 pt, on single line spacing, with 2.5 pts before &amp; after</a:t>
            </a:r>
          </a:p>
          <a:p>
            <a:pPr lvl="1"/>
            <a:r>
              <a:rPr lang="en-US" dirty="0"/>
              <a:t>Second-level bullet 22 pt, on single line spacing, with 2 pts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(very rarely used) 18-pt, on single line spacing, with 1 pt before &amp; after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55130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86186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tabLst/>
              <a:defRPr/>
            </a:lvl1pPr>
          </a:lstStyle>
          <a:p>
            <a:r>
              <a:rPr lang="en-US" dirty="0"/>
              <a:t>Two-Content Layout: Side-by-Side Text and/or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217920" y="735013"/>
            <a:ext cx="5669280" cy="5678488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40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2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900"/>
            </a:lvl4pPr>
            <a:lvl5pPr>
              <a:lnSpc>
                <a:spcPct val="10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59686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1915955" cy="557076"/>
          </a:xfrm>
        </p:spPr>
        <p:txBody>
          <a:bodyPr/>
          <a:lstStyle>
            <a:lvl1pPr>
              <a:tabLst/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 Layout: 2-Line </a:t>
            </a:r>
            <a:r>
              <a:rPr lang="en-US" dirty="0" err="1"/>
              <a:t>Unbulleted</a:t>
            </a:r>
            <a:r>
              <a:rPr lang="en-US" dirty="0"/>
              <a:t> Comparison Headings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0480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0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04800" y="806168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177" indent="0">
              <a:buNone/>
              <a:defRPr sz="2000" b="1"/>
            </a:lvl2pPr>
            <a:lvl3pPr marL="914353" indent="0">
              <a:buNone/>
              <a:defRPr sz="1800" b="1"/>
            </a:lvl3pPr>
            <a:lvl4pPr marL="1371530" indent="0">
              <a:buNone/>
              <a:defRPr sz="1600" b="1"/>
            </a:lvl4pPr>
            <a:lvl5pPr marL="1828706" indent="0">
              <a:buNone/>
              <a:defRPr sz="1600" b="1"/>
            </a:lvl5pPr>
            <a:lvl6pPr marL="2285883" indent="0">
              <a:buNone/>
              <a:defRPr sz="1600" b="1"/>
            </a:lvl6pPr>
            <a:lvl7pPr marL="2743060" indent="0">
              <a:buNone/>
              <a:defRPr sz="1600" b="1"/>
            </a:lvl7pPr>
            <a:lvl8pPr marL="3200236" indent="0">
              <a:buNone/>
              <a:defRPr sz="1600" b="1"/>
            </a:lvl8pPr>
            <a:lvl9pPr marL="3657413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4" hasCustomPrompt="1"/>
          </p:nvPr>
        </p:nvSpPr>
        <p:spPr>
          <a:xfrm>
            <a:off x="6217920" y="1509623"/>
            <a:ext cx="5669280" cy="4903877"/>
          </a:xfrm>
        </p:spPr>
        <p:txBody>
          <a:bodyPr/>
          <a:lstStyle>
            <a:lvl1pPr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Font typeface="Arial" pitchFamily="34" charset="0"/>
              <a:buChar char="•"/>
              <a:defRPr sz="2200" baseline="0"/>
            </a:lvl1pPr>
            <a:lvl2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sz="2000" baseline="0"/>
            </a:lvl2pPr>
            <a:lvl3pPr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defRPr sz="1900" baseline="0"/>
            </a:lvl3pPr>
            <a:lvl4pPr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defRPr sz="1800"/>
            </a:lvl4pPr>
            <a:lvl5pPr>
              <a:lnSpc>
                <a:spcPct val="100000"/>
              </a:lnSpc>
              <a:spcBef>
                <a:spcPts val="50"/>
              </a:spcBef>
              <a:spcAft>
                <a:spcPts val="50"/>
              </a:spcAft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dirty="0"/>
              <a:t>For completely bulleted comparison use Two-Content Layout</a:t>
            </a:r>
          </a:p>
          <a:p>
            <a:r>
              <a:rPr lang="en-US" dirty="0"/>
              <a:t>For one-line </a:t>
            </a:r>
            <a:r>
              <a:rPr lang="en-US" dirty="0" err="1"/>
              <a:t>unbulleted</a:t>
            </a:r>
            <a:r>
              <a:rPr lang="en-US" dirty="0"/>
              <a:t> comparison heading</a:t>
            </a:r>
          </a:p>
          <a:p>
            <a:pPr lvl="1"/>
            <a:r>
              <a:rPr lang="en-US" dirty="0"/>
              <a:t>Use the Two-Content Layout</a:t>
            </a:r>
          </a:p>
          <a:p>
            <a:pPr lvl="1"/>
            <a:r>
              <a:rPr lang="en-US" dirty="0"/>
              <a:t>Unselect bullet for the first line</a:t>
            </a:r>
          </a:p>
          <a:p>
            <a:pPr lvl="2"/>
            <a:r>
              <a:rPr lang="en-US" dirty="0"/>
              <a:t>Third-level bullet (probably not used) 19 pt</a:t>
            </a:r>
          </a:p>
          <a:p>
            <a:pPr lvl="3"/>
            <a:r>
              <a:rPr lang="en-US" dirty="0"/>
              <a:t>Fourth level 18 pt</a:t>
            </a:r>
          </a:p>
          <a:p>
            <a:pPr lvl="4"/>
            <a:r>
              <a:rPr lang="en-US" dirty="0"/>
              <a:t>Fifth level 17 pt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5" hasCustomPrompt="1"/>
          </p:nvPr>
        </p:nvSpPr>
        <p:spPr>
          <a:xfrm>
            <a:off x="6217920" y="809661"/>
            <a:ext cx="5669280" cy="631454"/>
          </a:xfrm>
        </p:spPr>
        <p:txBody>
          <a:bodyPr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400" b="0"/>
            </a:lvl1pPr>
            <a:lvl2pPr marL="457177" indent="0">
              <a:buNone/>
              <a:defRPr sz="2000" b="1"/>
            </a:lvl2pPr>
            <a:lvl3pPr marL="914353" indent="0">
              <a:buNone/>
              <a:defRPr sz="1800" b="1"/>
            </a:lvl3pPr>
            <a:lvl4pPr marL="1371530" indent="0">
              <a:buNone/>
              <a:defRPr sz="1600" b="1"/>
            </a:lvl4pPr>
            <a:lvl5pPr marL="1828706" indent="0">
              <a:buNone/>
              <a:defRPr sz="1600" b="1"/>
            </a:lvl5pPr>
            <a:lvl6pPr marL="2285883" indent="0">
              <a:buNone/>
              <a:defRPr sz="1600" b="1"/>
            </a:lvl6pPr>
            <a:lvl7pPr marL="2743060" indent="0">
              <a:buNone/>
              <a:defRPr sz="1600" b="1"/>
            </a:lvl7pPr>
            <a:lvl8pPr marL="3200236" indent="0">
              <a:buNone/>
              <a:defRPr sz="1600" b="1"/>
            </a:lvl8pPr>
            <a:lvl9pPr marL="3657413" indent="0">
              <a:buNone/>
              <a:defRPr sz="1600" b="1"/>
            </a:lvl9pPr>
          </a:lstStyle>
          <a:p>
            <a:pPr lvl="0"/>
            <a:r>
              <a:rPr lang="en-US" dirty="0"/>
              <a:t>Comparison Heading with Second </a:t>
            </a:r>
            <a:r>
              <a:rPr lang="en-US" dirty="0" err="1"/>
              <a:t>Unbulleted</a:t>
            </a:r>
            <a:r>
              <a:rPr lang="en-US" dirty="0"/>
              <a:t> Line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6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5795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68607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Starting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1961963" cy="557076"/>
          </a:xfrm>
        </p:spPr>
        <p:txBody>
          <a:bodyPr rIns="73148"/>
          <a:lstStyle>
            <a:lvl1pPr marL="458764" indent="0"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04800" y="2962469"/>
            <a:ext cx="11582400" cy="3456432"/>
          </a:xfrm>
        </p:spPr>
        <p:txBody>
          <a:bodyPr/>
          <a:lstStyle>
            <a:lvl1pPr marL="228588" marR="0" indent="-228588" algn="l" defTabSz="914353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4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177" indent="-228588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lang="en-US" sz="2200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defRPr baseline="0"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marL="228588" marR="0" lvl="0" indent="-228588" algn="l" defTabSz="914353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dirty="0"/>
              <a:t>This is the standard Title-and-Content Layout for slides with one-line titles, starting with a Table: First-level bullet 24 pt, on single line spacing, with 2.5 pts before &amp; after</a:t>
            </a:r>
          </a:p>
          <a:p>
            <a:pPr marL="457177" lvl="1" indent="-228588" algn="l" defTabSz="914353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–"/>
            </a:pPr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used—not easily legible on screen) 19 pt, on single line spacing, with 1.5 pts before &amp; after</a:t>
            </a:r>
          </a:p>
          <a:p>
            <a:pPr lvl="4"/>
            <a:r>
              <a:rPr lang="en-US" dirty="0"/>
              <a:t>Fifth-level bullet (very rarely used) 18-pt, on single line spacing, with 1 pt before &amp; after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38500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79226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10 June, 2015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7983" y="6576016"/>
            <a:ext cx="2109216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/>
              <a:t>Banerdt - 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91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The InSight Mission to Mars – EBIS All-Hands Meeting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96722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Texte du titre</a:t>
            </a:r>
          </a:p>
        </p:txBody>
      </p:sp>
      <p:sp>
        <p:nvSpPr>
          <p:cNvPr id="36" name="Shape 36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400"/>
              <a:t>Texte niveau 1</a:t>
            </a:r>
          </a:p>
          <a:p>
            <a:pPr lvl="1">
              <a:defRPr sz="1800"/>
            </a:pPr>
            <a:r>
              <a:rPr sz="2400"/>
              <a:t>Texte niveau 2</a:t>
            </a:r>
          </a:p>
          <a:p>
            <a:pPr lvl="2">
              <a:defRPr sz="1800"/>
            </a:pPr>
            <a:r>
              <a:rPr sz="2400"/>
              <a:t>Texte niveau 3</a:t>
            </a:r>
          </a:p>
          <a:p>
            <a:pPr lvl="3">
              <a:defRPr sz="1800"/>
            </a:pPr>
            <a:r>
              <a:rPr sz="2400"/>
              <a:t>Texte niveau 4</a:t>
            </a:r>
          </a:p>
          <a:p>
            <a:pPr lvl="4">
              <a:defRPr sz="1800"/>
            </a:pPr>
            <a:r>
              <a:rPr sz="2400"/>
              <a:t>Texte niveau 5</a:t>
            </a:r>
          </a:p>
        </p:txBody>
      </p:sp>
      <p:sp>
        <p:nvSpPr>
          <p:cNvPr id="37" name="Shape 3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‹N°›</a:t>
            </a:fld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 Narrow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067734"/>
      </p:ext>
    </p:extLst>
  </p:cSld>
  <p:clrMapOvr>
    <a:masterClrMapping/>
  </p:clrMapOvr>
  <p:transition spd="med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190662" y="1151931"/>
            <a:ext cx="9810751" cy="2321719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quarter" idx="1"/>
          </p:nvPr>
        </p:nvSpPr>
        <p:spPr>
          <a:xfrm>
            <a:off x="1190662" y="3536156"/>
            <a:ext cx="9810751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00"/>
            </a:lvl1pPr>
            <a:lvl2pPr marL="0" indent="160508" algn="ctr">
              <a:spcBef>
                <a:spcPts val="0"/>
              </a:spcBef>
              <a:buSzTx/>
              <a:buNone/>
              <a:defRPr sz="2200"/>
            </a:lvl2pPr>
            <a:lvl3pPr marL="0" indent="321009" algn="ctr">
              <a:spcBef>
                <a:spcPts val="0"/>
              </a:spcBef>
              <a:buSzTx/>
              <a:buNone/>
              <a:defRPr sz="2200"/>
            </a:lvl3pPr>
            <a:lvl4pPr marL="0" indent="481519" algn="ctr">
              <a:spcBef>
                <a:spcPts val="0"/>
              </a:spcBef>
              <a:buSzTx/>
              <a:buNone/>
              <a:defRPr sz="2200"/>
            </a:lvl4pPr>
            <a:lvl5pPr marL="0" indent="642024" algn="ctr">
              <a:spcBef>
                <a:spcPts val="0"/>
              </a:spcBef>
              <a:buSzTx/>
              <a:buNone/>
              <a:defRPr sz="2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4154211692"/>
      </p:ext>
    </p:extLst>
  </p:cSld>
  <p:clrMapOvr>
    <a:masterClrMapping/>
  </p:clrMapOvr>
  <p:transition spd="med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pic" idx="13"/>
          </p:nvPr>
        </p:nvSpPr>
        <p:spPr>
          <a:xfrm>
            <a:off x="1506178" y="446485"/>
            <a:ext cx="9167812" cy="4161234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xfrm>
            <a:off x="1190662" y="4723806"/>
            <a:ext cx="9810751" cy="1000125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sz="quarter" idx="1"/>
          </p:nvPr>
        </p:nvSpPr>
        <p:spPr>
          <a:xfrm>
            <a:off x="1190662" y="5759649"/>
            <a:ext cx="9810751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00"/>
            </a:lvl1pPr>
            <a:lvl2pPr marL="0" indent="160508" algn="ctr">
              <a:spcBef>
                <a:spcPts val="0"/>
              </a:spcBef>
              <a:buSzTx/>
              <a:buNone/>
              <a:defRPr sz="2200"/>
            </a:lvl2pPr>
            <a:lvl3pPr marL="0" indent="321009" algn="ctr">
              <a:spcBef>
                <a:spcPts val="0"/>
              </a:spcBef>
              <a:buSzTx/>
              <a:buNone/>
              <a:defRPr sz="2200"/>
            </a:lvl3pPr>
            <a:lvl4pPr marL="0" indent="481519" algn="ctr">
              <a:spcBef>
                <a:spcPts val="0"/>
              </a:spcBef>
              <a:buSzTx/>
              <a:buNone/>
              <a:defRPr sz="2200"/>
            </a:lvl4pPr>
            <a:lvl5pPr marL="0" indent="642024" algn="ctr">
              <a:spcBef>
                <a:spcPts val="0"/>
              </a:spcBef>
              <a:buSzTx/>
              <a:buNone/>
              <a:defRPr sz="2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hape 23"/>
          <p:cNvSpPr>
            <a:spLocks noGrp="1"/>
          </p:cNvSpPr>
          <p:nvPr>
            <p:ph type="sldNum" sz="quarter" idx="2"/>
          </p:nvPr>
        </p:nvSpPr>
        <p:spPr>
          <a:xfrm>
            <a:off x="5893736" y="6500812"/>
            <a:ext cx="392697" cy="27218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897471513"/>
      </p:ext>
    </p:extLst>
  </p:cSld>
  <p:clrMapOvr>
    <a:masterClrMapping/>
  </p:clrMapOvr>
  <p:transition spd="med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>
            <a:spLocks noGrp="1"/>
          </p:cNvSpPr>
          <p:nvPr>
            <p:ph type="title"/>
          </p:nvPr>
        </p:nvSpPr>
        <p:spPr>
          <a:xfrm>
            <a:off x="1190662" y="2268142"/>
            <a:ext cx="9810751" cy="2321719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740594142"/>
      </p:ext>
    </p:extLst>
  </p:cSld>
  <p:clrMapOvr>
    <a:masterClrMapping/>
  </p:clrMapOvr>
  <p:transition spd="med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pic" sz="half" idx="13"/>
          </p:nvPr>
        </p:nvSpPr>
        <p:spPr>
          <a:xfrm>
            <a:off x="6298408" y="446484"/>
            <a:ext cx="5000625" cy="5786438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39" name="Shape 39"/>
          <p:cNvSpPr>
            <a:spLocks noGrp="1"/>
          </p:cNvSpPr>
          <p:nvPr>
            <p:ph type="title"/>
          </p:nvPr>
        </p:nvSpPr>
        <p:spPr>
          <a:xfrm>
            <a:off x="892969" y="446484"/>
            <a:ext cx="5000625" cy="2803922"/>
          </a:xfrm>
          <a:prstGeom prst="rect">
            <a:avLst/>
          </a:prstGeom>
        </p:spPr>
        <p:txBody>
          <a:bodyPr anchor="b"/>
          <a:lstStyle>
            <a:lvl1pPr>
              <a:defRPr sz="4200"/>
            </a:lvl1pPr>
          </a:lstStyle>
          <a:p>
            <a:r>
              <a:t>Title Text</a:t>
            </a:r>
          </a:p>
        </p:txBody>
      </p:sp>
      <p:sp>
        <p:nvSpPr>
          <p:cNvPr id="40" name="Shape 40"/>
          <p:cNvSpPr>
            <a:spLocks noGrp="1"/>
          </p:cNvSpPr>
          <p:nvPr>
            <p:ph type="body" sz="quarter" idx="1"/>
          </p:nvPr>
        </p:nvSpPr>
        <p:spPr>
          <a:xfrm>
            <a:off x="892969" y="3348635"/>
            <a:ext cx="5000625" cy="2884289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00"/>
            </a:lvl1pPr>
            <a:lvl2pPr marL="0" indent="160508" algn="ctr">
              <a:spcBef>
                <a:spcPts val="0"/>
              </a:spcBef>
              <a:buSzTx/>
              <a:buNone/>
              <a:defRPr sz="2200"/>
            </a:lvl2pPr>
            <a:lvl3pPr marL="0" indent="321009" algn="ctr">
              <a:spcBef>
                <a:spcPts val="0"/>
              </a:spcBef>
              <a:buSzTx/>
              <a:buNone/>
              <a:defRPr sz="2200"/>
            </a:lvl3pPr>
            <a:lvl4pPr marL="0" indent="481519" algn="ctr">
              <a:spcBef>
                <a:spcPts val="0"/>
              </a:spcBef>
              <a:buSzTx/>
              <a:buNone/>
              <a:defRPr sz="2200"/>
            </a:lvl4pPr>
            <a:lvl5pPr marL="0" indent="642024" algn="ctr">
              <a:spcBef>
                <a:spcPts val="0"/>
              </a:spcBef>
              <a:buSzTx/>
              <a:buNone/>
              <a:defRPr sz="2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hape 4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420465580"/>
      </p:ext>
    </p:extLst>
  </p:cSld>
  <p:clrMapOvr>
    <a:masterClrMapping/>
  </p:clrMapOvr>
  <p:transition spd="med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64343227"/>
      </p:ext>
    </p:extLst>
  </p:cSld>
  <p:clrMapOvr>
    <a:masterClrMapping/>
  </p:clrMapOvr>
  <p:transition spd="med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/>
          </p:cNvSpPr>
          <p:nvPr>
            <p:ph type="pic" sz="half" idx="13"/>
          </p:nvPr>
        </p:nvSpPr>
        <p:spPr>
          <a:xfrm>
            <a:off x="6298408" y="1830589"/>
            <a:ext cx="5000625" cy="4420195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66" name="Shape 6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Shape 67"/>
          <p:cNvSpPr>
            <a:spLocks noGrp="1"/>
          </p:cNvSpPr>
          <p:nvPr>
            <p:ph type="body" sz="half" idx="1"/>
          </p:nvPr>
        </p:nvSpPr>
        <p:spPr>
          <a:xfrm>
            <a:off x="892969" y="1830589"/>
            <a:ext cx="5000625" cy="4420195"/>
          </a:xfrm>
          <a:prstGeom prst="rect">
            <a:avLst/>
          </a:prstGeom>
        </p:spPr>
        <p:txBody>
          <a:bodyPr/>
          <a:lstStyle>
            <a:lvl1pPr marL="240765" indent="-240765">
              <a:spcBef>
                <a:spcPts val="2250"/>
              </a:spcBef>
              <a:defRPr sz="2000"/>
            </a:lvl1pPr>
            <a:lvl2pPr marL="481519" indent="-240765">
              <a:spcBef>
                <a:spcPts val="2250"/>
              </a:spcBef>
              <a:defRPr sz="2000"/>
            </a:lvl2pPr>
            <a:lvl3pPr marL="722280" indent="-240765">
              <a:spcBef>
                <a:spcPts val="2250"/>
              </a:spcBef>
              <a:defRPr sz="2000"/>
            </a:lvl3pPr>
            <a:lvl4pPr marL="963037" indent="-240765">
              <a:spcBef>
                <a:spcPts val="2250"/>
              </a:spcBef>
              <a:defRPr sz="2000"/>
            </a:lvl4pPr>
            <a:lvl5pPr marL="1203801" indent="-240765">
              <a:spcBef>
                <a:spcPts val="2250"/>
              </a:spcBef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hape 6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270481173"/>
      </p:ext>
    </p:extLst>
  </p:cSld>
  <p:clrMapOvr>
    <a:masterClrMapping/>
  </p:clrMapOvr>
  <p:transition spd="med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>
            <a:spLocks noGrp="1"/>
          </p:cNvSpPr>
          <p:nvPr>
            <p:ph type="body" idx="1"/>
          </p:nvPr>
        </p:nvSpPr>
        <p:spPr>
          <a:xfrm>
            <a:off x="892970" y="892997"/>
            <a:ext cx="10406063" cy="507206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hape 7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308930716"/>
      </p:ext>
    </p:extLst>
  </p:cSld>
  <p:clrMapOvr>
    <a:masterClrMapping/>
  </p:clrMapOvr>
  <p:transition spd="med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/>
          </p:cNvSpPr>
          <p:nvPr>
            <p:ph type="pic" sz="quarter" idx="13"/>
          </p:nvPr>
        </p:nvSpPr>
        <p:spPr>
          <a:xfrm>
            <a:off x="6298408" y="3580806"/>
            <a:ext cx="5000625" cy="2652117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84" name="Shape 84"/>
          <p:cNvSpPr>
            <a:spLocks noGrp="1"/>
          </p:cNvSpPr>
          <p:nvPr>
            <p:ph type="pic" sz="quarter" idx="14"/>
          </p:nvPr>
        </p:nvSpPr>
        <p:spPr>
          <a:xfrm>
            <a:off x="6304237" y="625079"/>
            <a:ext cx="5000625" cy="2652117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85" name="Shape 85"/>
          <p:cNvSpPr>
            <a:spLocks noGrp="1"/>
          </p:cNvSpPr>
          <p:nvPr>
            <p:ph type="pic" sz="half" idx="15"/>
          </p:nvPr>
        </p:nvSpPr>
        <p:spPr>
          <a:xfrm>
            <a:off x="892969" y="625078"/>
            <a:ext cx="5000625" cy="5607844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86" name="Shape 8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540881227"/>
      </p:ext>
    </p:extLst>
  </p:cSld>
  <p:clrMapOvr>
    <a:masterClrMapping/>
  </p:clrMapOvr>
  <p:transition spd="med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>
            <a:spLocks noGrp="1"/>
          </p:cNvSpPr>
          <p:nvPr>
            <p:ph type="body" sz="quarter" idx="13"/>
          </p:nvPr>
        </p:nvSpPr>
        <p:spPr>
          <a:xfrm>
            <a:off x="1190662" y="4473774"/>
            <a:ext cx="9810751" cy="333742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700"/>
            </a:lvl1pPr>
          </a:lstStyle>
          <a:p>
            <a:r>
              <a:t>–Johnny Appleseed</a:t>
            </a:r>
          </a:p>
        </p:txBody>
      </p:sp>
      <p:sp>
        <p:nvSpPr>
          <p:cNvPr id="94" name="Shape 94"/>
          <p:cNvSpPr>
            <a:spLocks noGrp="1"/>
          </p:cNvSpPr>
          <p:nvPr>
            <p:ph type="body" sz="quarter" idx="14"/>
          </p:nvPr>
        </p:nvSpPr>
        <p:spPr>
          <a:xfrm>
            <a:off x="1190662" y="2997662"/>
            <a:ext cx="9810751" cy="48763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700"/>
            </a:lvl1pPr>
          </a:lstStyle>
          <a:p>
            <a:r>
              <a:t>“Type a quote here.” </a:t>
            </a:r>
          </a:p>
        </p:txBody>
      </p:sp>
      <p:sp>
        <p:nvSpPr>
          <p:cNvPr id="95" name="Shape 9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127012164"/>
      </p:ext>
    </p:extLst>
  </p:cSld>
  <p:clrMapOvr>
    <a:masterClrMapping/>
  </p:clrMapOvr>
  <p:transition spd="med"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/>
          </p:cNvSpPr>
          <p:nvPr>
            <p:ph type="pic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64203" tIns="32099" rIns="64203" bIns="32099" anchor="t">
            <a:noAutofit/>
          </a:bodyPr>
          <a:lstStyle/>
          <a:p>
            <a:endParaRPr/>
          </a:p>
        </p:txBody>
      </p:sp>
      <p:sp>
        <p:nvSpPr>
          <p:cNvPr id="103" name="Shape 10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756776214"/>
      </p:ext>
    </p:extLst>
  </p:cSld>
  <p:clrMapOvr>
    <a:masterClrMapping/>
  </p:clrMapOvr>
  <p:transition spd="med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>
                <a:latin typeface="Helvetica Light"/>
                <a:ea typeface="Helvetica Light"/>
                <a:cs typeface="Helvetica Light"/>
              </a:rPr>
              <a:pPr/>
              <a:t>‹N°›</a:t>
            </a:fld>
            <a:endParaRPr>
              <a:latin typeface="Helvetica Light"/>
              <a:ea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523142915"/>
      </p:ext>
    </p:extLst>
  </p:cSld>
  <p:clrMapOvr>
    <a:masterClrMapping/>
  </p:clrMapOvr>
  <p:transition spd="med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/>
          <p:nvPr/>
        </p:nvSpPr>
        <p:spPr>
          <a:xfrm>
            <a:off x="5938" y="-18541"/>
            <a:ext cx="12192001" cy="685801"/>
          </a:xfrm>
          <a:prstGeom prst="rect">
            <a:avLst/>
          </a:prstGeom>
          <a:gradFill>
            <a:gsLst>
              <a:gs pos="0">
                <a:srgbClr val="FFFF00"/>
              </a:gs>
              <a:gs pos="9000">
                <a:srgbClr val="F07F0E"/>
              </a:gs>
              <a:gs pos="51000">
                <a:srgbClr val="733D07"/>
              </a:gs>
              <a:gs pos="100000">
                <a:srgbClr val="532C05"/>
              </a:gs>
            </a:gsLst>
          </a:gradFill>
          <a:ln w="12700">
            <a:miter lim="400000"/>
          </a:ln>
        </p:spPr>
        <p:txBody>
          <a:bodyPr lIns="45654" tIns="45654" rIns="45654" bIns="45654" anchor="ctr"/>
          <a:lstStyle/>
          <a:p>
            <a:pPr algn="ctr" defTabSz="913103" hangingPunct="0"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 sz="2400" kern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1" name="image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4028" y="41525"/>
            <a:ext cx="616200" cy="536163"/>
          </a:xfrm>
          <a:prstGeom prst="rect">
            <a:avLst/>
          </a:prstGeom>
          <a:ln w="12700">
            <a:miter lim="400000"/>
          </a:ln>
        </p:spPr>
      </p:pic>
      <p:sp>
        <p:nvSpPr>
          <p:cNvPr id="132" name="Shape 132"/>
          <p:cNvSpPr>
            <a:spLocks noGrp="1"/>
          </p:cNvSpPr>
          <p:nvPr>
            <p:ph type="title"/>
          </p:nvPr>
        </p:nvSpPr>
        <p:spPr>
          <a:xfrm>
            <a:off x="36" y="28"/>
            <a:ext cx="11882969" cy="735015"/>
          </a:xfrm>
          <a:prstGeom prst="rect">
            <a:avLst/>
          </a:prstGeom>
        </p:spPr>
        <p:txBody>
          <a:bodyPr lIns="73049" tIns="73049" rIns="73049" bIns="73049" anchor="t">
            <a:noAutofit/>
          </a:bodyPr>
          <a:lstStyle>
            <a:lvl1pPr indent="322125" algn="l" defTabSz="913103">
              <a:lnSpc>
                <a:spcPts val="2742"/>
              </a:lnSpc>
              <a:defRPr sz="27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</a:lstStyle>
          <a:p>
            <a:r>
              <a:t>Title Text</a:t>
            </a:r>
          </a:p>
        </p:txBody>
      </p:sp>
      <p:sp>
        <p:nvSpPr>
          <p:cNvPr id="133" name="Shape 133"/>
          <p:cNvSpPr>
            <a:spLocks noGrp="1"/>
          </p:cNvSpPr>
          <p:nvPr>
            <p:ph type="body" idx="1"/>
          </p:nvPr>
        </p:nvSpPr>
        <p:spPr>
          <a:xfrm>
            <a:off x="304837" y="735014"/>
            <a:ext cx="11582401" cy="6122986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marL="227380" indent="-227380" defTabSz="913103">
              <a:spcBef>
                <a:spcPts val="141"/>
              </a:spcBef>
              <a:buSzPct val="100000"/>
              <a:buFont typeface="Arial"/>
              <a:defRPr sz="2400">
                <a:latin typeface="Arial"/>
                <a:ea typeface="Arial"/>
                <a:cs typeface="Arial"/>
                <a:sym typeface="Arial"/>
              </a:defRPr>
            </a:lvl1pPr>
            <a:lvl2pPr marL="408560" indent="-248053" defTabSz="913103">
              <a:spcBef>
                <a:spcPts val="141"/>
              </a:spcBef>
              <a:buSzPct val="100000"/>
              <a:buFont typeface="Arial"/>
              <a:buChar char="–"/>
              <a:defRPr sz="2400">
                <a:latin typeface="Arial"/>
                <a:ea typeface="Arial"/>
                <a:cs typeface="Arial"/>
                <a:sym typeface="Arial"/>
              </a:defRPr>
            </a:lvl2pPr>
            <a:lvl3pPr marL="593864" indent="-272860" defTabSz="913103">
              <a:spcBef>
                <a:spcPts val="141"/>
              </a:spcBef>
              <a:buSzPct val="100000"/>
              <a:buFont typeface="Arial"/>
              <a:defRPr sz="2400">
                <a:latin typeface="Arial"/>
                <a:ea typeface="Arial"/>
                <a:cs typeface="Arial"/>
                <a:sym typeface="Arial"/>
              </a:defRPr>
            </a:lvl3pPr>
            <a:lvl4pPr marL="768741" indent="-287214" defTabSz="913103">
              <a:spcBef>
                <a:spcPts val="141"/>
              </a:spcBef>
              <a:buSzPct val="100000"/>
              <a:buFont typeface="Arial"/>
              <a:buChar char="–"/>
              <a:defRPr sz="2400">
                <a:latin typeface="Arial"/>
                <a:ea typeface="Arial"/>
                <a:cs typeface="Arial"/>
                <a:sym typeface="Arial"/>
              </a:defRPr>
            </a:lvl4pPr>
            <a:lvl5pPr marL="945205" indent="-303179" defTabSz="913103">
              <a:spcBef>
                <a:spcPts val="141"/>
              </a:spcBef>
              <a:buSzPct val="100000"/>
              <a:buFont typeface="Arial"/>
              <a:buChar char="»"/>
              <a:defRPr sz="24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4" name="Shape 134"/>
          <p:cNvSpPr>
            <a:spLocks noGrp="1"/>
          </p:cNvSpPr>
          <p:nvPr>
            <p:ph type="sldNum" sz="quarter" idx="2"/>
          </p:nvPr>
        </p:nvSpPr>
        <p:spPr>
          <a:xfrm>
            <a:off x="8782559" y="6588071"/>
            <a:ext cx="3097740" cy="153888"/>
          </a:xfrm>
          <a:prstGeom prst="rect">
            <a:avLst/>
          </a:prstGeom>
        </p:spPr>
        <p:txBody>
          <a:bodyPr wrap="square" lIns="0" tIns="0" rIns="0" bIns="0" anchor="b"/>
          <a:lstStyle>
            <a:lvl1pPr algn="r" defTabSz="913103">
              <a:defRPr sz="1000">
                <a:solidFill>
                  <a:srgbClr val="808080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</a:lstStyle>
          <a:p>
            <a:fld id="{86CB4B4D-7CA3-9044-876B-883B54F8677D}" type="slidenum">
              <a:rPr/>
              <a:p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82345058"/>
      </p:ext>
    </p:extLst>
  </p:cSld>
  <p:clrMapOvr>
    <a:masterClrMapping/>
  </p:clrMapOvr>
  <p:transition spd="med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-and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/>
          <p:nvPr/>
        </p:nvSpPr>
        <p:spPr>
          <a:xfrm>
            <a:off x="-1" y="-19244"/>
            <a:ext cx="12192001" cy="667513"/>
          </a:xfrm>
          <a:prstGeom prst="rect">
            <a:avLst/>
          </a:prstGeom>
          <a:gradFill>
            <a:gsLst>
              <a:gs pos="0">
                <a:srgbClr val="FFFF00"/>
              </a:gs>
              <a:gs pos="9000">
                <a:srgbClr val="F07F0E"/>
              </a:gs>
              <a:gs pos="51000">
                <a:srgbClr val="733D07"/>
              </a:gs>
              <a:gs pos="100000">
                <a:srgbClr val="532C05"/>
              </a:gs>
            </a:gsLst>
          </a:gradFill>
          <a:ln w="12700">
            <a:miter lim="400000"/>
          </a:ln>
        </p:spPr>
        <p:txBody>
          <a:bodyPr lIns="45654" tIns="45654" rIns="45654" bIns="45654" anchor="ctr"/>
          <a:lstStyle/>
          <a:p>
            <a:pPr defTabSz="913103" hangingPunct="0"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 sz="2400" kern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2" name="image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4028" y="88180"/>
            <a:ext cx="616200" cy="536163"/>
          </a:xfrm>
          <a:prstGeom prst="rect">
            <a:avLst/>
          </a:prstGeom>
          <a:ln w="12700">
            <a:miter lim="400000"/>
          </a:ln>
        </p:spPr>
      </p:pic>
      <p:sp>
        <p:nvSpPr>
          <p:cNvPr id="143" name="Shape 143"/>
          <p:cNvSpPr>
            <a:spLocks noGrp="1"/>
          </p:cNvSpPr>
          <p:nvPr>
            <p:ph type="body" idx="1"/>
          </p:nvPr>
        </p:nvSpPr>
        <p:spPr>
          <a:xfrm>
            <a:off x="304837" y="813817"/>
            <a:ext cx="11582401" cy="6044185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marL="227380" indent="-227380" defTabSz="913103">
              <a:spcBef>
                <a:spcPts val="141"/>
              </a:spcBef>
              <a:buSzPct val="100000"/>
              <a:buFont typeface="Arial"/>
              <a:defRPr sz="2400">
                <a:latin typeface="Arial"/>
                <a:ea typeface="Arial"/>
                <a:cs typeface="Arial"/>
                <a:sym typeface="Arial"/>
              </a:defRPr>
            </a:lvl1pPr>
            <a:lvl2pPr marL="408560" indent="-248053" defTabSz="913103">
              <a:spcBef>
                <a:spcPts val="141"/>
              </a:spcBef>
              <a:buSzPct val="100000"/>
              <a:buFont typeface="Arial"/>
              <a:buChar char="–"/>
              <a:defRPr sz="2400">
                <a:latin typeface="Arial"/>
                <a:ea typeface="Arial"/>
                <a:cs typeface="Arial"/>
                <a:sym typeface="Arial"/>
              </a:defRPr>
            </a:lvl2pPr>
            <a:lvl3pPr marL="593864" indent="-272860" defTabSz="913103">
              <a:spcBef>
                <a:spcPts val="141"/>
              </a:spcBef>
              <a:buSzPct val="100000"/>
              <a:buFont typeface="Arial"/>
              <a:defRPr sz="2400">
                <a:latin typeface="Arial"/>
                <a:ea typeface="Arial"/>
                <a:cs typeface="Arial"/>
                <a:sym typeface="Arial"/>
              </a:defRPr>
            </a:lvl3pPr>
            <a:lvl4pPr marL="768741" indent="-287214" defTabSz="913103">
              <a:spcBef>
                <a:spcPts val="141"/>
              </a:spcBef>
              <a:buSzPct val="100000"/>
              <a:buFont typeface="Arial"/>
              <a:buChar char="–"/>
              <a:defRPr sz="2400">
                <a:latin typeface="Arial"/>
                <a:ea typeface="Arial"/>
                <a:cs typeface="Arial"/>
                <a:sym typeface="Arial"/>
              </a:defRPr>
            </a:lvl4pPr>
            <a:lvl5pPr marL="945205" indent="-303179" defTabSz="913103">
              <a:spcBef>
                <a:spcPts val="141"/>
              </a:spcBef>
              <a:buSzPct val="100000"/>
              <a:buFont typeface="Arial"/>
              <a:buChar char="»"/>
              <a:defRPr sz="24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4" name="Shape 144"/>
          <p:cNvSpPr>
            <a:spLocks noGrp="1"/>
          </p:cNvSpPr>
          <p:nvPr>
            <p:ph type="sldNum" sz="quarter" idx="2"/>
          </p:nvPr>
        </p:nvSpPr>
        <p:spPr>
          <a:xfrm>
            <a:off x="11690068" y="6588071"/>
            <a:ext cx="197170" cy="153888"/>
          </a:xfrm>
          <a:prstGeom prst="rect">
            <a:avLst/>
          </a:prstGeom>
        </p:spPr>
        <p:txBody>
          <a:bodyPr lIns="0" tIns="0" rIns="0" bIns="0" anchor="b"/>
          <a:lstStyle>
            <a:lvl1pPr algn="r" defTabSz="913103">
              <a:defRPr sz="1000">
                <a:solidFill>
                  <a:srgbClr val="808080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</a:lstStyle>
          <a:p>
            <a:fld id="{86CB4B4D-7CA3-9044-876B-883B54F8677D}" type="slidenum">
              <a:rPr/>
              <a:pPr/>
              <a:t>‹N°›</a:t>
            </a:fld>
            <a:endParaRPr/>
          </a:p>
        </p:txBody>
      </p:sp>
      <p:sp>
        <p:nvSpPr>
          <p:cNvPr id="145" name="Shape 145"/>
          <p:cNvSpPr>
            <a:spLocks noGrp="1"/>
          </p:cNvSpPr>
          <p:nvPr>
            <p:ph type="title"/>
          </p:nvPr>
        </p:nvSpPr>
        <p:spPr>
          <a:xfrm>
            <a:off x="975397" y="2"/>
            <a:ext cx="10907609" cy="68509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l" defTabSz="913103">
              <a:lnSpc>
                <a:spcPct val="90000"/>
              </a:lnSpc>
              <a:defRPr sz="27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</a:lstStyle>
          <a:p>
            <a:r>
              <a:t>Title Text</a:t>
            </a:r>
          </a:p>
        </p:txBody>
      </p:sp>
      <p:pic>
        <p:nvPicPr>
          <p:cNvPr id="146" name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058650" y="33612"/>
            <a:ext cx="1100668" cy="617925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886039778"/>
      </p:ext>
    </p:extLst>
  </p:cSld>
  <p:clrMapOvr>
    <a:masterClrMapping/>
  </p:clrMapOvr>
  <p:transition spd="med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 (28-pt Arial Narrow)—On One Line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pPr defTabSz="456419"/>
            <a:r>
              <a:rPr lang="en-US" kern="0">
                <a:solidFill>
                  <a:prstClr val="white">
                    <a:lumMod val="50000"/>
                  </a:prstClr>
                </a:solidFill>
                <a:ea typeface="Helvetica"/>
                <a:sym typeface="Helvetica"/>
              </a:rPr>
              <a:t>10 June, 2015</a:t>
            </a:r>
            <a:endParaRPr lang="en-US" kern="0" dirty="0">
              <a:solidFill>
                <a:prstClr val="white">
                  <a:lumMod val="50000"/>
                </a:prstClr>
              </a:solidFill>
              <a:ea typeface="Helvetica"/>
              <a:sym typeface="Helvetica"/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defTabSz="456419"/>
            <a:r>
              <a:rPr lang="en-US" kern="0">
                <a:solidFill>
                  <a:prstClr val="white">
                    <a:lumMod val="50000"/>
                  </a:prstClr>
                </a:solidFill>
                <a:ea typeface="Helvetica"/>
                <a:cs typeface="Helvetica"/>
                <a:sym typeface="Helvetica"/>
              </a:rPr>
              <a:t>The InSight Mission to Mars – EBIS All-Hands Meeting</a:t>
            </a:r>
            <a:endParaRPr lang="en-US" kern="0" dirty="0">
              <a:solidFill>
                <a:prstClr val="white">
                  <a:lumMod val="50000"/>
                </a:prstClr>
              </a:solidFill>
              <a:ea typeface="Helvetica"/>
              <a:cs typeface="Helvetica"/>
              <a:sym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2356001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image" Target="../media/image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image" Target="../media/image1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5" Type="http://schemas.openxmlformats.org/officeDocument/2006/relationships/slideLayout" Target="../slideLayouts/slideLayout40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39.xml"/><Relationship Id="rId9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theme" Target="../theme/theme7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Relationship Id="rId9" Type="http://schemas.openxmlformats.org/officeDocument/2006/relationships/image" Target="../media/image1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53.xml"/><Relationship Id="rId7" Type="http://schemas.openxmlformats.org/officeDocument/2006/relationships/theme" Target="../theme/theme8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5.xml"/><Relationship Id="rId4" Type="http://schemas.openxmlformats.org/officeDocument/2006/relationships/slideLayout" Target="../slideLayouts/slideLayout54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theme" Target="../theme/theme9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10" Type="http://schemas.openxmlformats.org/officeDocument/2006/relationships/image" Target="../media/image27.png"/><Relationship Id="rId4" Type="http://schemas.openxmlformats.org/officeDocument/2006/relationships/slideLayout" Target="../slideLayouts/slideLayout60.xml"/><Relationship Id="rId9" Type="http://schemas.openxmlformats.org/officeDocument/2006/relationships/image" Target="../media/image1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66.xml"/><Relationship Id="rId7" Type="http://schemas.openxmlformats.org/officeDocument/2006/relationships/theme" Target="../theme/theme10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7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5" Type="http://schemas.openxmlformats.org/officeDocument/2006/relationships/image" Target="../media/image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13" Type="http://schemas.openxmlformats.org/officeDocument/2006/relationships/slideLayout" Target="../slideLayouts/slideLayout85.xml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4.xml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5" Type="http://schemas.openxmlformats.org/officeDocument/2006/relationships/theme" Target="../theme/theme12.xml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Relationship Id="rId14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4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630788"/>
            <a:ext cx="12192000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5481" y="6579222"/>
            <a:ext cx="2104815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0" y="41497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609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731" r:id="rId7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2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6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24546" y="6637117"/>
            <a:ext cx="7542909" cy="11823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11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5481" y="6579226"/>
            <a:ext cx="2104815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Banerdt - 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5" y="41498"/>
            <a:ext cx="616199" cy="53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526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2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6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5" y="41498"/>
            <a:ext cx="616199" cy="536163"/>
          </a:xfrm>
          <a:prstGeom prst="rect">
            <a:avLst/>
          </a:prstGeom>
        </p:spPr>
      </p:pic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253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2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6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24546" y="6637117"/>
            <a:ext cx="7542909" cy="11823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11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5481" y="6579226"/>
            <a:ext cx="2104815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5" y="41498"/>
            <a:ext cx="616199" cy="53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60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  <a:latin typeface="Calibri"/>
              <a:sym typeface="Helvetica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2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6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8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  <a:ea typeface="Helvetica"/>
                <a:sym typeface="Helvetica"/>
              </a:rPr>
              <a:t>10 June, 2015</a:t>
            </a:r>
            <a:endParaRPr lang="en-US" dirty="0">
              <a:solidFill>
                <a:prstClr val="white">
                  <a:lumMod val="50000"/>
                </a:prstClr>
              </a:solidFill>
              <a:ea typeface="Helvetica"/>
              <a:sym typeface="Helvetica"/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24546" y="6637117"/>
            <a:ext cx="7542909" cy="11823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11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  <a:ea typeface="Helvetica"/>
                <a:cs typeface="Helvetica"/>
                <a:sym typeface="Helvetica"/>
              </a:rPr>
              <a:t>The InSight Mission to Mars – EBIS All-Hands Meeting</a:t>
            </a:r>
            <a:endParaRPr lang="en-US" dirty="0">
              <a:solidFill>
                <a:prstClr val="white">
                  <a:lumMod val="50000"/>
                </a:prstClr>
              </a:solidFill>
              <a:ea typeface="Helvetica"/>
              <a:cs typeface="Helvetica"/>
              <a:sym typeface="Helvetica"/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5481" y="6579226"/>
            <a:ext cx="2104815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  <a:ea typeface="Helvetica"/>
                <a:sym typeface="Helvetica"/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  <a:ea typeface="Helvetica"/>
              <a:sym typeface="Helvetica"/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5" y="41498"/>
            <a:ext cx="616199" cy="53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4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24546" y="6637114"/>
            <a:ext cx="7542909" cy="11823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11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5481" y="6579222"/>
            <a:ext cx="2104815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0" y="41497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854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901" y="-18545"/>
            <a:ext cx="12192000" cy="685800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11904453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4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6580774"/>
            <a:ext cx="274954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14 January, 2015</a:t>
            </a:r>
            <a:endParaRPr lang="en-US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24546" y="6637114"/>
            <a:ext cx="7542909" cy="11823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lnSpc>
                <a:spcPts val="900"/>
              </a:lnSpc>
              <a:defRPr sz="11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algn="ctr"/>
            <a:r>
              <a:rPr lang="en-US"/>
              <a:t>InSight Flight School – Arcadia, CA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75481" y="6579222"/>
            <a:ext cx="2104815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0" y="41497"/>
            <a:ext cx="616199" cy="5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527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</p:sldLayoutIdLst>
  <p:hf hdr="0"/>
  <p:txStyles>
    <p:titleStyle>
      <a:lvl1pPr marL="460375" indent="0" algn="l" defTabSz="914400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67512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800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5366" y="64010"/>
            <a:ext cx="10907607" cy="557076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814192"/>
            <a:ext cx="11582400" cy="575849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35" y="88154"/>
            <a:ext cx="616199" cy="536163"/>
          </a:xfrm>
          <a:prstGeom prst="rect">
            <a:avLst/>
          </a:prstGeom>
        </p:spPr>
      </p:pic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5" y="6572686"/>
            <a:ext cx="3147801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pPr defTabSz="914279"/>
            <a:r>
              <a:rPr lang="en-US">
                <a:solidFill>
                  <a:prstClr val="white">
                    <a:lumMod val="50000"/>
                  </a:prstClr>
                </a:solidFill>
              </a:rPr>
              <a:t>14 January, 2015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72686"/>
            <a:ext cx="3097739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pPr defTabSz="914279"/>
            <a:r>
              <a:rPr lang="en-US">
                <a:solidFill>
                  <a:prstClr val="white">
                    <a:lumMod val="50000"/>
                  </a:prstClr>
                </a:solidFill>
              </a:rPr>
              <a:t>NASA Briefing-</a:t>
            </a:r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  <a:pPr defTabSz="914279"/>
              <a:t>‹N°›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699"/>
            <a:ext cx="4644829" cy="119263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pPr defTabSz="914279"/>
            <a:r>
              <a:rPr lang="en-US">
                <a:solidFill>
                  <a:prstClr val="white">
                    <a:lumMod val="50000"/>
                  </a:prstClr>
                </a:solidFill>
              </a:rPr>
              <a:t>InSight Flight School – Arcadia, CA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32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</p:sldLayoutIdLst>
  <p:hf hdr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2"/>
            <a:ext cx="12192000" cy="677863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1335" y="0"/>
            <a:ext cx="10308167" cy="557076"/>
          </a:xfrm>
          <a:prstGeom prst="rect">
            <a:avLst/>
          </a:prstGeom>
          <a:noFill/>
        </p:spPr>
        <p:txBody>
          <a:bodyPr vert="horz" wrap="square" lIns="274306" tIns="137153" rIns="73148" bIns="109722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5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64" y="63500"/>
            <a:ext cx="616199" cy="536162"/>
          </a:xfrm>
          <a:prstGeom prst="rect">
            <a:avLst/>
          </a:prstGeom>
        </p:spPr>
      </p:pic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This document contains export-restricted data.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  <p:pic>
        <p:nvPicPr>
          <p:cNvPr id="5" name="Image 4" descr="SigneSeisMoyen.png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1834" y="31752"/>
            <a:ext cx="783167" cy="57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927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</p:sldLayoutIdLst>
  <p:hf hdr="0"/>
  <p:txStyles>
    <p:titleStyle>
      <a:lvl1pPr marL="460351" indent="0" algn="l" defTabSz="914353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588" indent="-228588" algn="l" defTabSz="914353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177" indent="-228588" algn="l" defTabSz="914353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765" indent="-228588" algn="l" defTabSz="914353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353" indent="-228588" algn="l" defTabSz="914353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2942" indent="-228588" algn="l" defTabSz="914353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471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48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5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1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7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3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2"/>
            <a:ext cx="12192000" cy="677863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1335" y="0"/>
            <a:ext cx="10308167" cy="557076"/>
          </a:xfrm>
          <a:prstGeom prst="rect">
            <a:avLst/>
          </a:prstGeom>
          <a:noFill/>
        </p:spPr>
        <p:txBody>
          <a:bodyPr vert="horz" wrap="square" lIns="274306" tIns="137153" rIns="73148" bIns="109722" rtlCol="0" anchor="t" anchorCtr="0">
            <a:noAutofit/>
          </a:bodyPr>
          <a:lstStyle/>
          <a:p>
            <a:r>
              <a:rPr lang="en-US" dirty="0"/>
              <a:t>Title-and-Content Layout for Text and/or Graphics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735015"/>
            <a:ext cx="11582400" cy="5678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titles: First-level bullet 24 pt, on single line spacing, with 2.5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1"/>
            <a:r>
              <a:rPr lang="en-US" dirty="0"/>
              <a:t>Second-level bullet 22 pt, on single line spacing, with 2 </a:t>
            </a:r>
            <a:r>
              <a:rPr lang="en-US" dirty="0" err="1"/>
              <a:t>pts</a:t>
            </a:r>
            <a:r>
              <a:rPr lang="en-US" dirty="0"/>
              <a:t>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used) 19 pt, on single line spacing, with 1.5 pts before &amp; after</a:t>
            </a:r>
          </a:p>
          <a:p>
            <a:pPr lvl="4"/>
            <a:r>
              <a:rPr lang="en-US" dirty="0"/>
              <a:t>Fifth-level bullet 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/>
              <a:t>[L. Rolland)]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64" y="63500"/>
            <a:ext cx="616199" cy="536162"/>
          </a:xfrm>
          <a:prstGeom prst="rect">
            <a:avLst/>
          </a:prstGeom>
        </p:spPr>
      </p:pic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 dirty="0"/>
              <a:t>This document contains export-restricted data.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748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</p:sldLayoutIdLst>
  <p:hf hdr="0"/>
  <p:txStyles>
    <p:titleStyle>
      <a:lvl1pPr marL="460351" indent="0" algn="l" defTabSz="914353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588" indent="-228588" algn="l" defTabSz="914353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177" indent="-228588" algn="l" defTabSz="914353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765" indent="-228588" algn="l" defTabSz="914353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353" indent="-228588" algn="l" defTabSz="914353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2942" indent="-228588" algn="l" defTabSz="914353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471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48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5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1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7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3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76656"/>
          </a:xfrm>
          <a:prstGeom prst="rect">
            <a:avLst/>
          </a:prstGeom>
          <a:gradFill flip="none" rotWithShape="1">
            <a:gsLst>
              <a:gs pos="9000">
                <a:srgbClr val="F07F0E"/>
              </a:gs>
              <a:gs pos="0">
                <a:srgbClr val="FFFF00"/>
              </a:gs>
              <a:gs pos="51000">
                <a:srgbClr val="733D07"/>
              </a:gs>
              <a:gs pos="100000">
                <a:srgbClr val="532C05"/>
              </a:gs>
            </a:gsLst>
            <a:lin ang="0" scaled="1"/>
            <a:tileRect/>
          </a:gradFill>
          <a:ln w="12700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rtlCol="0" anchor="ctr"/>
          <a:lstStyle/>
          <a:p>
            <a:pPr algn="ctr"/>
            <a:endParaRPr lang="en-US" sz="180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31" y="41497"/>
            <a:ext cx="616199" cy="5361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" y="0"/>
            <a:ext cx="11950460" cy="557076"/>
          </a:xfrm>
          <a:prstGeom prst="rect">
            <a:avLst/>
          </a:prstGeom>
          <a:noFill/>
        </p:spPr>
        <p:txBody>
          <a:bodyPr vert="horz" wrap="square" lIns="274306" tIns="137153" rIns="73148" bIns="109722" rtlCol="0" anchor="t" anchorCtr="0">
            <a:noAutofit/>
          </a:bodyPr>
          <a:lstStyle/>
          <a:p>
            <a:r>
              <a:rPr lang="en-US" dirty="0"/>
              <a:t>Title-and-Content Layout for Page Starting w/Table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2967487"/>
            <a:ext cx="11582400" cy="345160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This is the standard Title-and-Content Layout for slides with one-line titles, starting with a Table: First-level bullet 24 pt, on single line spacing, with 2.5 pts before &amp; after</a:t>
            </a:r>
          </a:p>
          <a:p>
            <a:pPr lvl="1"/>
            <a:r>
              <a:rPr lang="en-US" dirty="0"/>
              <a:t>Second-level bullet 22 pt, on single line spacing, with 2 pts before &amp; after</a:t>
            </a:r>
          </a:p>
          <a:p>
            <a:pPr lvl="2"/>
            <a:r>
              <a:rPr lang="en-US" dirty="0"/>
              <a:t>Third-level bullet 20 pt, on single line spacing, with 2 pts before &amp; after</a:t>
            </a:r>
          </a:p>
          <a:p>
            <a:pPr lvl="3"/>
            <a:r>
              <a:rPr lang="en-US" dirty="0"/>
              <a:t>Fourth-level bullet (rarely used—not easily legible on screen) 19 pt, on single line spacing, with 1.5 pts before &amp; after</a:t>
            </a:r>
          </a:p>
          <a:p>
            <a:pPr lvl="4"/>
            <a:r>
              <a:rPr lang="en-US" dirty="0"/>
              <a:t>Fifth-level bullet (very rarely used) 18-pt, on single line spacing, with 1 pt before &amp; after</a:t>
            </a:r>
          </a:p>
          <a:p>
            <a:pPr lvl="0"/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1" y="6568835"/>
            <a:ext cx="3147801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l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/>
              <a:t>[Last Name(s) of Presenter(s)]</a:t>
            </a:r>
            <a:endParaRPr lang="en-US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0888" y="6622334"/>
            <a:ext cx="4644829" cy="1196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ctr">
              <a:lnSpc>
                <a:spcPts val="900"/>
              </a:lnSpc>
              <a:defRPr sz="900" i="1">
                <a:solidFill>
                  <a:schemeClr val="bg1">
                    <a:lumMod val="50000"/>
                  </a:schemeClr>
                </a:solidFill>
                <a:latin typeface="Arial Narrow" pitchFamily="34" charset="0"/>
              </a:defRPr>
            </a:lvl1pPr>
          </a:lstStyle>
          <a:p>
            <a:r>
              <a:rPr lang="en-US"/>
              <a:t>This document contains export-restricted data.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2557" y="6568835"/>
            <a:ext cx="3097739" cy="173124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algn="r">
              <a:defRPr sz="11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defRPr>
            </a:lvl1pPr>
          </a:lstStyle>
          <a:p>
            <a:r>
              <a:rPr lang="en-US" dirty="0" err="1"/>
              <a:t>Perf</a:t>
            </a:r>
            <a:r>
              <a:rPr lang="en-US" dirty="0"/>
              <a:t> Review-</a:t>
            </a:r>
            <a:fld id="{3A701A60-177B-466A-9341-9EF933434FEE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266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7" r:id="rId2"/>
    <p:sldLayoutId id="2147483812" r:id="rId3"/>
  </p:sldLayoutIdLst>
  <p:hf hdr="0"/>
  <p:txStyles>
    <p:titleStyle>
      <a:lvl1pPr marL="460351" indent="0" algn="l" defTabSz="914353" rtl="0" eaLnBrk="1" latinLnBrk="0" hangingPunct="1">
        <a:lnSpc>
          <a:spcPts val="2800"/>
        </a:lnSpc>
        <a:spcBef>
          <a:spcPct val="0"/>
        </a:spcBef>
        <a:buNone/>
        <a:defRPr sz="2800" kern="1200" baseline="0">
          <a:solidFill>
            <a:schemeClr val="bg1"/>
          </a:solidFill>
          <a:latin typeface="Arial Narrow" pitchFamily="34" charset="0"/>
          <a:ea typeface="+mj-ea"/>
          <a:cs typeface="+mj-cs"/>
        </a:defRPr>
      </a:lvl1pPr>
    </p:titleStyle>
    <p:bodyStyle>
      <a:lvl1pPr marL="228588" indent="-228588" algn="l" defTabSz="914353" rtl="0" eaLnBrk="1" latinLnBrk="0" hangingPunct="1">
        <a:lnSpc>
          <a:spcPct val="100000"/>
        </a:lnSpc>
        <a:spcBef>
          <a:spcPts val="250"/>
        </a:spcBef>
        <a:spcAft>
          <a:spcPts val="250"/>
        </a:spcAft>
        <a:buFont typeface="Arial" pitchFamily="34" charset="0"/>
        <a:buChar char="•"/>
        <a:defRPr sz="2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457177" indent="-228588" algn="l" defTabSz="914353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–"/>
        <a:defRPr sz="2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685765" indent="-228588" algn="l" defTabSz="914353" rtl="0" eaLnBrk="1" latinLnBrk="0" hangingPunct="1">
        <a:lnSpc>
          <a:spcPct val="100000"/>
        </a:lnSpc>
        <a:spcBef>
          <a:spcPts val="200"/>
        </a:spcBef>
        <a:spcAft>
          <a:spcPts val="200"/>
        </a:spcAft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914353" indent="-228588" algn="l" defTabSz="914353" rtl="0" eaLnBrk="1" latinLnBrk="0" hangingPunct="1">
        <a:lnSpc>
          <a:spcPct val="100000"/>
        </a:lnSpc>
        <a:spcBef>
          <a:spcPts val="150"/>
        </a:spcBef>
        <a:spcAft>
          <a:spcPts val="150"/>
        </a:spcAft>
        <a:buFont typeface="Arial" pitchFamily="34" charset="0"/>
        <a:buChar char="–"/>
        <a:defRPr sz="19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142942" indent="-228588" algn="l" defTabSz="914353" rtl="0" eaLnBrk="1" latinLnBrk="0" hangingPunct="1">
        <a:lnSpc>
          <a:spcPct val="100000"/>
        </a:lnSpc>
        <a:spcBef>
          <a:spcPts val="100"/>
        </a:spcBef>
        <a:spcAft>
          <a:spcPts val="100"/>
        </a:spcAft>
        <a:buFont typeface="Arial" pitchFamily="34" charset="0"/>
        <a:buChar char="»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471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48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5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1" indent="-228588" algn="l" defTabSz="91435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7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3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892970" y="312541"/>
            <a:ext cx="10406063" cy="15180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35664" tIns="35664" rIns="35664" bIns="35664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892970" y="1830589"/>
            <a:ext cx="10406063" cy="44201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35664" tIns="35664" rIns="35664" bIns="35664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5896176" y="6505279"/>
            <a:ext cx="387816" cy="272079"/>
          </a:xfrm>
          <a:prstGeom prst="rect">
            <a:avLst/>
          </a:prstGeom>
          <a:ln w="12700">
            <a:miter lim="400000"/>
          </a:ln>
        </p:spPr>
        <p:txBody>
          <a:bodyPr wrap="none" lIns="35664" tIns="35664" rIns="35664" bIns="35664">
            <a:spAutoFit/>
          </a:bodyPr>
          <a:lstStyle>
            <a:lvl1pPr>
              <a:defRPr sz="1300"/>
            </a:lvl1pPr>
          </a:lstStyle>
          <a:p>
            <a:pPr algn="ctr" defTabSz="410184" hangingPunct="0"/>
            <a:fld id="{86CB4B4D-7CA3-9044-876B-883B54F8677D}" type="slidenum">
              <a:rPr lang="fr-FR" kern="0" smtClean="0">
                <a:solidFill>
                  <a:srgbClr val="000000"/>
                </a:solidFill>
                <a:sym typeface="Helvetica Light"/>
              </a:rPr>
              <a:pPr algn="ctr" defTabSz="410184" hangingPunct="0"/>
              <a:t>‹N°›</a:t>
            </a:fld>
            <a:endParaRPr lang="fr-FR" kern="0">
              <a:solidFill>
                <a:srgbClr val="000000"/>
              </a:solidFill>
              <a:sym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276969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  <p:sldLayoutId id="2147483798" r:id="rId13"/>
    <p:sldLayoutId id="2147483799" r:id="rId14"/>
  </p:sldLayoutIdLst>
  <p:transition spd="med"/>
  <p:txStyles>
    <p:titleStyle>
      <a:lvl1pPr marL="0" marR="0" indent="0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160508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321009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481519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642024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802536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963037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123545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284053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312096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624192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936288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248384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1560480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1872576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2184672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2496769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2808866" marR="0" indent="-312096" algn="l" defTabSz="410184" rtl="0" latinLnBrk="0">
        <a:lnSpc>
          <a:spcPct val="100000"/>
        </a:lnSpc>
        <a:spcBef>
          <a:spcPts val="2953"/>
        </a:spcBef>
        <a:spcAft>
          <a:spcPts val="0"/>
        </a:spcAft>
        <a:buClrTx/>
        <a:buSzPct val="75000"/>
        <a:buFontTx/>
        <a:buChar char="•"/>
        <a:tabLst/>
        <a:defRPr sz="25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160508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321009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481519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642024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802536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963037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123545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284053" algn="ctr" defTabSz="41018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40.jpg"/><Relationship Id="rId5" Type="http://schemas.openxmlformats.org/officeDocument/2006/relationships/image" Target="../media/image39.jpg"/><Relationship Id="rId4" Type="http://schemas.openxmlformats.org/officeDocument/2006/relationships/image" Target="../media/image38.jpeg"/><Relationship Id="rId9" Type="http://schemas.openxmlformats.org/officeDocument/2006/relationships/image" Target="../media/image4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8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3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8.xml"/><Relationship Id="rId6" Type="http://schemas.openxmlformats.org/officeDocument/2006/relationships/image" Target="../media/image61.png"/><Relationship Id="rId11" Type="http://schemas.openxmlformats.org/officeDocument/2006/relationships/image" Target="../media/image65.png"/><Relationship Id="rId5" Type="http://schemas.openxmlformats.org/officeDocument/2006/relationships/image" Target="../media/image56.png"/><Relationship Id="rId10" Type="http://schemas.openxmlformats.org/officeDocument/2006/relationships/image" Target="../media/image64.png"/><Relationship Id="rId4" Type="http://schemas.openxmlformats.org/officeDocument/2006/relationships/image" Target="../media/image54.png"/><Relationship Id="rId9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4.xml"/><Relationship Id="rId5" Type="http://schemas.openxmlformats.org/officeDocument/2006/relationships/image" Target="../media/image68.jpeg"/><Relationship Id="rId4" Type="http://schemas.openxmlformats.org/officeDocument/2006/relationships/image" Target="../media/image6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53.png"/><Relationship Id="rId4" Type="http://schemas.openxmlformats.org/officeDocument/2006/relationships/image" Target="../media/image7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tiff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5.png"/><Relationship Id="rId4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media" Target="../media/media3.m4v"/><Relationship Id="rId7" Type="http://schemas.openxmlformats.org/officeDocument/2006/relationships/image" Target="../media/image80.png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79.png"/><Relationship Id="rId5" Type="http://schemas.openxmlformats.org/officeDocument/2006/relationships/slideLayout" Target="../slideLayouts/slideLayout9.xml"/><Relationship Id="rId4" Type="http://schemas.openxmlformats.org/officeDocument/2006/relationships/video" Target="../media/media3.m4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emf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3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52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2.png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3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3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video" Target="../media/media6.m4v"/><Relationship Id="rId1" Type="http://schemas.microsoft.com/office/2007/relationships/media" Target="../media/media6.m4v"/><Relationship Id="rId6" Type="http://schemas.openxmlformats.org/officeDocument/2006/relationships/image" Target="../media/image99.png"/><Relationship Id="rId5" Type="http://schemas.openxmlformats.org/officeDocument/2006/relationships/image" Target="../media/image95.png"/><Relationship Id="rId4" Type="http://schemas.openxmlformats.org/officeDocument/2006/relationships/notesSlide" Target="../notesSlides/notesSlide1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microsoft.com/office/2007/relationships/media" Target="../media/media7.mp4"/><Relationship Id="rId7" Type="http://schemas.openxmlformats.org/officeDocument/2006/relationships/image" Target="../media/image95.png"/><Relationship Id="rId2" Type="http://schemas.openxmlformats.org/officeDocument/2006/relationships/video" Target="../media/media6.m4v"/><Relationship Id="rId1" Type="http://schemas.microsoft.com/office/2007/relationships/media" Target="../media/media6.m4v"/><Relationship Id="rId6" Type="http://schemas.openxmlformats.org/officeDocument/2006/relationships/notesSlide" Target="../notesSlides/notesSlide18.xml"/><Relationship Id="rId5" Type="http://schemas.openxmlformats.org/officeDocument/2006/relationships/slideLayout" Target="../slideLayouts/slideLayout37.xml"/><Relationship Id="rId4" Type="http://schemas.openxmlformats.org/officeDocument/2006/relationships/video" Target="../media/media7.mp4"/><Relationship Id="rId9" Type="http://schemas.openxmlformats.org/officeDocument/2006/relationships/image" Target="../media/image10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01.png"/><Relationship Id="rId4" Type="http://schemas.openxmlformats.org/officeDocument/2006/relationships/notesSlide" Target="../notesSlides/notesSlide1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3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0.xml"/><Relationship Id="rId4" Type="http://schemas.openxmlformats.org/officeDocument/2006/relationships/image" Target="../media/image10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0.xml"/><Relationship Id="rId4" Type="http://schemas.openxmlformats.org/officeDocument/2006/relationships/image" Target="../media/image10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2.jpeg"/><Relationship Id="rId4" Type="http://schemas.openxmlformats.org/officeDocument/2006/relationships/image" Target="../media/image11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emf"/><Relationship Id="rId2" Type="http://schemas.openxmlformats.org/officeDocument/2006/relationships/image" Target="../media/image115.em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emf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/>
          <p:cNvSpPr>
            <a:spLocks noGrp="1"/>
          </p:cNvSpPr>
          <p:nvPr>
            <p:ph type="body" sz="quarter" idx="10"/>
          </p:nvPr>
        </p:nvSpPr>
        <p:spPr>
          <a:xfrm>
            <a:off x="8130856" y="5163431"/>
            <a:ext cx="3119437" cy="242747"/>
          </a:xfrm>
        </p:spPr>
        <p:txBody>
          <a:bodyPr/>
          <a:lstStyle/>
          <a:p>
            <a:r>
              <a:rPr lang="fr-FR" dirty="0" err="1"/>
              <a:t>January</a:t>
            </a:r>
            <a:r>
              <a:rPr lang="fr-FR" dirty="0"/>
              <a:t> 16, 2019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0575" y="5758927"/>
            <a:ext cx="1346116" cy="823312"/>
          </a:xfrm>
          <a:prstGeom prst="rect">
            <a:avLst/>
          </a:prstGeom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2450" y="5713957"/>
            <a:ext cx="2747937" cy="823312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2581819" y="4517100"/>
            <a:ext cx="50048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>
                <a:solidFill>
                  <a:schemeClr val="bg1"/>
                </a:solidFill>
              </a:rPr>
              <a:t>Presented</a:t>
            </a:r>
            <a:r>
              <a:rPr lang="fr-FR" dirty="0">
                <a:solidFill>
                  <a:schemeClr val="bg1"/>
                </a:solidFill>
              </a:rPr>
              <a:t> by Lucie ROLLAND, </a:t>
            </a:r>
            <a:r>
              <a:rPr lang="fr-FR" dirty="0" err="1">
                <a:solidFill>
                  <a:schemeClr val="bg1"/>
                </a:solidFill>
              </a:rPr>
              <a:t>associate</a:t>
            </a:r>
            <a:r>
              <a:rPr lang="fr-FR" dirty="0">
                <a:solidFill>
                  <a:schemeClr val="bg1"/>
                </a:solidFill>
              </a:rPr>
              <a:t> </a:t>
            </a:r>
            <a:r>
              <a:rPr lang="fr-FR" dirty="0" err="1">
                <a:solidFill>
                  <a:schemeClr val="bg1"/>
                </a:solidFill>
              </a:rPr>
              <a:t>professor</a:t>
            </a:r>
            <a:endParaRPr lang="fr-FR" dirty="0">
              <a:solidFill>
                <a:schemeClr val="bg1"/>
              </a:solidFill>
            </a:endParaRPr>
          </a:p>
          <a:p>
            <a:r>
              <a:rPr lang="fr-FR" dirty="0" err="1">
                <a:solidFill>
                  <a:schemeClr val="bg1"/>
                </a:solidFill>
              </a:rPr>
              <a:t>Member</a:t>
            </a:r>
            <a:r>
              <a:rPr lang="fr-FR" dirty="0">
                <a:solidFill>
                  <a:schemeClr val="bg1"/>
                </a:solidFill>
              </a:rPr>
              <a:t> of the Insight Science Team (</a:t>
            </a:r>
            <a:r>
              <a:rPr lang="fr-FR" dirty="0" err="1">
                <a:solidFill>
                  <a:schemeClr val="bg1"/>
                </a:solidFill>
              </a:rPr>
              <a:t>collaborator</a:t>
            </a:r>
            <a:r>
              <a:rPr lang="fr-FR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5" name="Shape 62">
            <a:extLst>
              <a:ext uri="{FF2B5EF4-FFF2-40B4-BE49-F238E27FC236}">
                <a16:creationId xmlns:a16="http://schemas.microsoft.com/office/drawing/2014/main" id="{9B0597D0-ED12-2245-A9E8-EEF00B65E17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24224" y="111901"/>
            <a:ext cx="3716700" cy="11997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 dirty="0" err="1">
                <a:solidFill>
                  <a:schemeClr val="lt1"/>
                </a:solidFill>
              </a:rPr>
              <a:t>InSight</a:t>
            </a:r>
            <a:endParaRPr sz="6000" b="1" dirty="0">
              <a:solidFill>
                <a:schemeClr val="lt1"/>
              </a:solidFill>
            </a:endParaRPr>
          </a:p>
        </p:txBody>
      </p:sp>
      <p:sp>
        <p:nvSpPr>
          <p:cNvPr id="16" name="Shape 63">
            <a:extLst>
              <a:ext uri="{FF2B5EF4-FFF2-40B4-BE49-F238E27FC236}">
                <a16:creationId xmlns:a16="http://schemas.microsoft.com/office/drawing/2014/main" id="{F785AA44-8C79-434A-92D4-CF890125056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740958" y="477006"/>
            <a:ext cx="5236183" cy="105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lt1"/>
                </a:solidFill>
              </a:rPr>
              <a:t>The first mission that will thoroughly study the deep interior of Mars </a:t>
            </a:r>
            <a:endParaRPr sz="2400" dirty="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226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https://mars.nasa.gov/system/resources/detail_files/22159_C000M0000_596533559EDR_F0000_0106M2-stretched.png">
            <a:extLst>
              <a:ext uri="{FF2B5EF4-FFF2-40B4-BE49-F238E27FC236}">
                <a16:creationId xmlns:a16="http://schemas.microsoft.com/office/drawing/2014/main" id="{BE0B1E69-10E9-5F42-A50E-07284975F2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2"/>
          <a:stretch/>
        </p:blipFill>
        <p:spPr bwMode="auto">
          <a:xfrm>
            <a:off x="3216728" y="670117"/>
            <a:ext cx="6270172" cy="6220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itre 1">
            <a:extLst>
              <a:ext uri="{FF2B5EF4-FFF2-40B4-BE49-F238E27FC236}">
                <a16:creationId xmlns:a16="http://schemas.microsoft.com/office/drawing/2014/main" id="{ACCD149C-0C85-EE4D-9E27-7532B0A6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13" y="0"/>
            <a:ext cx="10875264" cy="557076"/>
          </a:xfrm>
        </p:spPr>
        <p:txBody>
          <a:bodyPr/>
          <a:lstStyle/>
          <a:p>
            <a:r>
              <a:rPr lang="fr-FR" dirty="0" err="1"/>
              <a:t>Insight’s</a:t>
            </a:r>
            <a:r>
              <a:rPr lang="fr-FR" dirty="0"/>
              <a:t> first image on Mars !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DC4FE6DF-AEA3-C74A-9BCA-F7315A098091}"/>
              </a:ext>
            </a:extLst>
          </p:cNvPr>
          <p:cNvSpPr txBox="1"/>
          <p:nvPr/>
        </p:nvSpPr>
        <p:spPr>
          <a:xfrm>
            <a:off x="179613" y="963386"/>
            <a:ext cx="344532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chemeClr val="bg1"/>
                </a:solidFill>
              </a:rPr>
              <a:t>Mars Insight mission</a:t>
            </a:r>
          </a:p>
          <a:p>
            <a:r>
              <a:rPr lang="fr-FR" sz="2400" dirty="0">
                <a:solidFill>
                  <a:schemeClr val="bg1"/>
                </a:solidFill>
              </a:rPr>
              <a:t>Sol 0 (Nov. 26, 2018)</a:t>
            </a:r>
          </a:p>
          <a:p>
            <a:r>
              <a:rPr lang="fr-FR" sz="2400" dirty="0">
                <a:solidFill>
                  <a:schemeClr val="bg1"/>
                </a:solidFill>
              </a:rPr>
              <a:t>ICC camera</a:t>
            </a:r>
          </a:p>
          <a:p>
            <a:endParaRPr lang="fr-FR" sz="2400" dirty="0">
              <a:solidFill>
                <a:schemeClr val="bg1"/>
              </a:solidFill>
            </a:endParaRPr>
          </a:p>
          <a:p>
            <a:r>
              <a:rPr lang="fr-FR" sz="2400" dirty="0">
                <a:solidFill>
                  <a:schemeClr val="bg1"/>
                </a:solidFill>
              </a:rPr>
              <a:t>8th </a:t>
            </a:r>
            <a:r>
              <a:rPr lang="fr-FR" sz="2400" dirty="0" err="1">
                <a:solidFill>
                  <a:schemeClr val="bg1"/>
                </a:solidFill>
              </a:rPr>
              <a:t>spacecraft</a:t>
            </a:r>
            <a:r>
              <a:rPr lang="fr-FR" sz="2400" dirty="0">
                <a:solidFill>
                  <a:schemeClr val="bg1"/>
                </a:solidFill>
              </a:rPr>
              <a:t> to land </a:t>
            </a:r>
            <a:r>
              <a:rPr lang="fr-FR" sz="2400" dirty="0" err="1">
                <a:solidFill>
                  <a:schemeClr val="bg1"/>
                </a:solidFill>
              </a:rPr>
              <a:t>successfully</a:t>
            </a:r>
            <a:r>
              <a:rPr lang="fr-FR" sz="2400" dirty="0">
                <a:solidFill>
                  <a:schemeClr val="bg1"/>
                </a:solidFill>
              </a:rPr>
              <a:t> on Mars</a:t>
            </a:r>
          </a:p>
          <a:p>
            <a:endParaRPr lang="fr-FR" sz="2400" dirty="0">
              <a:solidFill>
                <a:schemeClr val="bg1"/>
              </a:solidFill>
            </a:endParaRPr>
          </a:p>
          <a:p>
            <a:r>
              <a:rPr lang="fr-FR" sz="2400" dirty="0">
                <a:solidFill>
                  <a:schemeClr val="bg1"/>
                </a:solidFill>
              </a:rPr>
              <a:t>First to </a:t>
            </a:r>
            <a:r>
              <a:rPr lang="fr-FR" sz="2400" dirty="0" err="1">
                <a:solidFill>
                  <a:schemeClr val="bg1"/>
                </a:solidFill>
              </a:rPr>
              <a:t>investigate</a:t>
            </a:r>
            <a:r>
              <a:rPr lang="fr-FR" sz="2400" dirty="0">
                <a:solidFill>
                  <a:schemeClr val="bg1"/>
                </a:solidFill>
              </a:rPr>
              <a:t> the  </a:t>
            </a:r>
            <a:r>
              <a:rPr lang="fr-FR" sz="2400" dirty="0" err="1">
                <a:solidFill>
                  <a:schemeClr val="bg1"/>
                </a:solidFill>
              </a:rPr>
              <a:t>planet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  <a:r>
              <a:rPr lang="fr-FR" sz="2400" dirty="0" err="1">
                <a:solidFill>
                  <a:schemeClr val="bg1"/>
                </a:solidFill>
              </a:rPr>
              <a:t>deep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  <a:r>
              <a:rPr lang="fr-FR" sz="2400" dirty="0" err="1">
                <a:solidFill>
                  <a:schemeClr val="bg1"/>
                </a:solidFill>
              </a:rPr>
              <a:t>interior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851B2A98-8959-8944-B885-EF532BE0A7C2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Photo: NASA/JPL-Caltech</a:t>
            </a:r>
          </a:p>
        </p:txBody>
      </p:sp>
    </p:spTree>
    <p:extLst>
      <p:ext uri="{BB962C8B-B14F-4D97-AF65-F5344CB8AC3E}">
        <p14:creationId xmlns:p14="http://schemas.microsoft.com/office/powerpoint/2010/main" val="3306321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 noChangeAspect="1"/>
          </p:cNvGrpSpPr>
          <p:nvPr/>
        </p:nvGrpSpPr>
        <p:grpSpPr>
          <a:xfrm>
            <a:off x="1023793" y="985559"/>
            <a:ext cx="10679696" cy="3813376"/>
            <a:chOff x="784268" y="1433610"/>
            <a:chExt cx="7541104" cy="2692686"/>
          </a:xfrm>
        </p:grpSpPr>
        <p:grpSp>
          <p:nvGrpSpPr>
            <p:cNvPr id="6" name="Group 5"/>
            <p:cNvGrpSpPr/>
            <p:nvPr/>
          </p:nvGrpSpPr>
          <p:grpSpPr>
            <a:xfrm>
              <a:off x="784268" y="1433610"/>
              <a:ext cx="7541104" cy="2692686"/>
              <a:chOff x="0" y="1881188"/>
              <a:chExt cx="9144000" cy="3233737"/>
            </a:xfrm>
          </p:grpSpPr>
          <p:pic>
            <p:nvPicPr>
              <p:cNvPr id="7" name="Picture 4"/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1881188"/>
                <a:ext cx="9144000" cy="32337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8" name="TextBox 6"/>
              <p:cNvSpPr txBox="1">
                <a:spLocks noChangeArrowheads="1"/>
              </p:cNvSpPr>
              <p:nvPr/>
            </p:nvSpPr>
            <p:spPr bwMode="auto">
              <a:xfrm>
                <a:off x="8231188" y="2366963"/>
                <a:ext cx="521126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Crust</a:t>
                </a:r>
              </a:p>
            </p:txBody>
          </p:sp>
          <p:sp>
            <p:nvSpPr>
              <p:cNvPr id="9" name="TextBox 8"/>
              <p:cNvSpPr txBox="1">
                <a:spLocks noChangeArrowheads="1"/>
              </p:cNvSpPr>
              <p:nvPr/>
            </p:nvSpPr>
            <p:spPr bwMode="auto">
              <a:xfrm>
                <a:off x="5521325" y="2022476"/>
                <a:ext cx="521126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Crust</a:t>
                </a:r>
              </a:p>
            </p:txBody>
          </p:sp>
          <p:sp>
            <p:nvSpPr>
              <p:cNvPr id="10" name="TextBox 9"/>
              <p:cNvSpPr txBox="1">
                <a:spLocks noChangeArrowheads="1"/>
              </p:cNvSpPr>
              <p:nvPr/>
            </p:nvSpPr>
            <p:spPr bwMode="auto">
              <a:xfrm>
                <a:off x="603250" y="2579688"/>
                <a:ext cx="521126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Crust</a:t>
                </a:r>
              </a:p>
            </p:txBody>
          </p:sp>
          <p:sp>
            <p:nvSpPr>
              <p:cNvPr id="11" name="TextBox 10"/>
              <p:cNvSpPr txBox="1">
                <a:spLocks noChangeArrowheads="1"/>
              </p:cNvSpPr>
              <p:nvPr/>
            </p:nvSpPr>
            <p:spPr bwMode="auto">
              <a:xfrm>
                <a:off x="6750050" y="3332162"/>
                <a:ext cx="521126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Crust</a:t>
                </a:r>
              </a:p>
            </p:txBody>
          </p:sp>
          <p:sp>
            <p:nvSpPr>
              <p:cNvPr id="12" name="TextBox 11"/>
              <p:cNvSpPr txBox="1">
                <a:spLocks noChangeArrowheads="1"/>
              </p:cNvSpPr>
              <p:nvPr/>
            </p:nvSpPr>
            <p:spPr bwMode="auto">
              <a:xfrm>
                <a:off x="7016750" y="4421189"/>
                <a:ext cx="637948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Mantle</a:t>
                </a:r>
              </a:p>
            </p:txBody>
          </p:sp>
          <p:sp>
            <p:nvSpPr>
              <p:cNvPr id="13" name="TextBox 12"/>
              <p:cNvSpPr txBox="1">
                <a:spLocks noChangeArrowheads="1"/>
              </p:cNvSpPr>
              <p:nvPr/>
            </p:nvSpPr>
            <p:spPr bwMode="auto">
              <a:xfrm>
                <a:off x="3325813" y="4144963"/>
                <a:ext cx="637948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Mantle</a:t>
                </a:r>
              </a:p>
            </p:txBody>
          </p:sp>
          <p:sp>
            <p:nvSpPr>
              <p:cNvPr id="14" name="TextBox 13"/>
              <p:cNvSpPr txBox="1">
                <a:spLocks noChangeArrowheads="1"/>
              </p:cNvSpPr>
              <p:nvPr/>
            </p:nvSpPr>
            <p:spPr bwMode="auto">
              <a:xfrm>
                <a:off x="5589588" y="4425950"/>
                <a:ext cx="637948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Mantle</a:t>
                </a:r>
              </a:p>
            </p:txBody>
          </p:sp>
          <p:sp>
            <p:nvSpPr>
              <p:cNvPr id="15" name="TextBox 14"/>
              <p:cNvSpPr txBox="1">
                <a:spLocks noChangeArrowheads="1"/>
              </p:cNvSpPr>
              <p:nvPr/>
            </p:nvSpPr>
            <p:spPr bwMode="auto">
              <a:xfrm>
                <a:off x="8475663" y="4232275"/>
                <a:ext cx="637948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Mantle</a:t>
                </a:r>
              </a:p>
            </p:txBody>
          </p:sp>
          <p:sp>
            <p:nvSpPr>
              <p:cNvPr id="16" name="TextBox 15"/>
              <p:cNvSpPr txBox="1">
                <a:spLocks noChangeArrowheads="1"/>
              </p:cNvSpPr>
              <p:nvPr/>
            </p:nvSpPr>
            <p:spPr bwMode="auto">
              <a:xfrm>
                <a:off x="974725" y="2835275"/>
                <a:ext cx="482427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Core</a:t>
                </a:r>
              </a:p>
            </p:txBody>
          </p:sp>
          <p:sp>
            <p:nvSpPr>
              <p:cNvPr id="17" name="TextBox 16"/>
              <p:cNvSpPr txBox="1">
                <a:spLocks noChangeArrowheads="1"/>
              </p:cNvSpPr>
              <p:nvPr/>
            </p:nvSpPr>
            <p:spPr bwMode="auto">
              <a:xfrm>
                <a:off x="3646488" y="2236788"/>
                <a:ext cx="482427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Core</a:t>
                </a:r>
              </a:p>
            </p:txBody>
          </p:sp>
          <p:sp>
            <p:nvSpPr>
              <p:cNvPr id="18" name="TextBox 17"/>
              <p:cNvSpPr txBox="1">
                <a:spLocks noChangeArrowheads="1"/>
              </p:cNvSpPr>
              <p:nvPr/>
            </p:nvSpPr>
            <p:spPr bwMode="auto">
              <a:xfrm>
                <a:off x="8624888" y="2597149"/>
                <a:ext cx="482427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Core</a:t>
                </a:r>
              </a:p>
            </p:txBody>
          </p:sp>
          <p:sp>
            <p:nvSpPr>
              <p:cNvPr id="19" name="TextBox 20"/>
              <p:cNvSpPr txBox="1">
                <a:spLocks noChangeArrowheads="1"/>
              </p:cNvSpPr>
              <p:nvPr/>
            </p:nvSpPr>
            <p:spPr bwMode="auto">
              <a:xfrm>
                <a:off x="3041650" y="2084388"/>
                <a:ext cx="521126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Crust</a:t>
                </a:r>
              </a:p>
            </p:txBody>
          </p:sp>
          <p:sp>
            <p:nvSpPr>
              <p:cNvPr id="20" name="TextBox 21"/>
              <p:cNvSpPr txBox="1">
                <a:spLocks noChangeArrowheads="1"/>
              </p:cNvSpPr>
              <p:nvPr/>
            </p:nvSpPr>
            <p:spPr bwMode="auto">
              <a:xfrm>
                <a:off x="785813" y="4078288"/>
                <a:ext cx="637948" cy="2759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rgbClr val="081D58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charset="0"/>
                    <a:ea typeface="ＭＳ Ｐゴシック" charset="0"/>
                    <a:cs typeface="Calibri" charset="0"/>
                  </a:rPr>
                  <a:t>Mantle</a:t>
                </a:r>
              </a:p>
            </p:txBody>
          </p:sp>
          <p:cxnSp>
            <p:nvCxnSpPr>
              <p:cNvPr id="21" name="Straight Connector 8"/>
              <p:cNvCxnSpPr>
                <a:cxnSpLocks noChangeShapeType="1"/>
              </p:cNvCxnSpPr>
              <p:nvPr/>
            </p:nvCxnSpPr>
            <p:spPr bwMode="auto">
              <a:xfrm flipH="1">
                <a:off x="736600" y="2852738"/>
                <a:ext cx="127000" cy="276225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2" name="Straight Connector 26"/>
              <p:cNvCxnSpPr>
                <a:cxnSpLocks noChangeShapeType="1"/>
              </p:cNvCxnSpPr>
              <p:nvPr/>
            </p:nvCxnSpPr>
            <p:spPr bwMode="auto">
              <a:xfrm flipH="1">
                <a:off x="727075" y="3071813"/>
                <a:ext cx="436563" cy="406400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3" name="Straight Connector 27"/>
              <p:cNvCxnSpPr>
                <a:cxnSpLocks noChangeShapeType="1"/>
                <a:stCxn id="18" idx="2"/>
              </p:cNvCxnSpPr>
              <p:nvPr/>
            </p:nvCxnSpPr>
            <p:spPr bwMode="auto">
              <a:xfrm flipH="1">
                <a:off x="8482015" y="2873101"/>
                <a:ext cx="384087" cy="540023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" name="Straight Connector 28"/>
              <p:cNvCxnSpPr>
                <a:cxnSpLocks noChangeShapeType="1"/>
              </p:cNvCxnSpPr>
              <p:nvPr/>
            </p:nvCxnSpPr>
            <p:spPr bwMode="auto">
              <a:xfrm flipH="1">
                <a:off x="6842125" y="3575050"/>
                <a:ext cx="127000" cy="277813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5" name="Straight Connector 29"/>
              <p:cNvCxnSpPr>
                <a:cxnSpLocks noChangeShapeType="1"/>
              </p:cNvCxnSpPr>
              <p:nvPr/>
            </p:nvCxnSpPr>
            <p:spPr bwMode="auto">
              <a:xfrm>
                <a:off x="838200" y="3657600"/>
                <a:ext cx="244475" cy="498475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6" name="Straight Connector 30"/>
              <p:cNvCxnSpPr>
                <a:cxnSpLocks noChangeShapeType="1"/>
              </p:cNvCxnSpPr>
              <p:nvPr/>
            </p:nvCxnSpPr>
            <p:spPr bwMode="auto">
              <a:xfrm flipH="1">
                <a:off x="8482013" y="2597150"/>
                <a:ext cx="3175" cy="327025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7" name="Straight Connector 31"/>
              <p:cNvCxnSpPr>
                <a:cxnSpLocks noChangeShapeType="1"/>
              </p:cNvCxnSpPr>
              <p:nvPr/>
            </p:nvCxnSpPr>
            <p:spPr bwMode="auto">
              <a:xfrm flipH="1">
                <a:off x="5613400" y="2254250"/>
                <a:ext cx="127000" cy="276225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8" name="Straight Connector 32"/>
              <p:cNvCxnSpPr>
                <a:cxnSpLocks noChangeShapeType="1"/>
              </p:cNvCxnSpPr>
              <p:nvPr/>
            </p:nvCxnSpPr>
            <p:spPr bwMode="auto">
              <a:xfrm flipH="1">
                <a:off x="3122613" y="2338388"/>
                <a:ext cx="127000" cy="276225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" name="Straight Connector 38"/>
              <p:cNvCxnSpPr>
                <a:cxnSpLocks noChangeShapeType="1"/>
              </p:cNvCxnSpPr>
              <p:nvPr/>
            </p:nvCxnSpPr>
            <p:spPr bwMode="auto">
              <a:xfrm>
                <a:off x="5668963" y="4041775"/>
                <a:ext cx="209550" cy="452438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0" name="Straight Connector 39"/>
              <p:cNvCxnSpPr>
                <a:cxnSpLocks noChangeShapeType="1"/>
              </p:cNvCxnSpPr>
              <p:nvPr/>
            </p:nvCxnSpPr>
            <p:spPr bwMode="auto">
              <a:xfrm>
                <a:off x="3338513" y="3732213"/>
                <a:ext cx="211137" cy="452437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1" name="Straight Connector 40"/>
              <p:cNvCxnSpPr>
                <a:cxnSpLocks noChangeShapeType="1"/>
              </p:cNvCxnSpPr>
              <p:nvPr/>
            </p:nvCxnSpPr>
            <p:spPr bwMode="auto">
              <a:xfrm>
                <a:off x="8547100" y="3836988"/>
                <a:ext cx="209550" cy="452437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2" name="Straight Connector 41"/>
              <p:cNvCxnSpPr>
                <a:cxnSpLocks noChangeShapeType="1"/>
              </p:cNvCxnSpPr>
              <p:nvPr/>
            </p:nvCxnSpPr>
            <p:spPr bwMode="auto">
              <a:xfrm>
                <a:off x="6816725" y="4208463"/>
                <a:ext cx="330200" cy="271462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3" name="Straight Connector 45"/>
              <p:cNvCxnSpPr>
                <a:cxnSpLocks noChangeShapeType="1"/>
              </p:cNvCxnSpPr>
              <p:nvPr/>
            </p:nvCxnSpPr>
            <p:spPr bwMode="auto">
              <a:xfrm flipH="1">
                <a:off x="2947988" y="2470150"/>
                <a:ext cx="896937" cy="825500"/>
              </a:xfrm>
              <a:prstGeom prst="line">
                <a:avLst/>
              </a:prstGeom>
              <a:noFill/>
              <a:ln w="12700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2" name="Rectangle 1"/>
            <p:cNvSpPr/>
            <p:nvPr/>
          </p:nvSpPr>
          <p:spPr>
            <a:xfrm>
              <a:off x="7004318" y="3241230"/>
              <a:ext cx="151650" cy="16111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4" name="Content Placeholder 2"/>
          <p:cNvSpPr txBox="1">
            <a:spLocks/>
          </p:cNvSpPr>
          <p:nvPr/>
        </p:nvSpPr>
        <p:spPr>
          <a:xfrm>
            <a:off x="449705" y="5085360"/>
            <a:ext cx="11210938" cy="10595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–"/>
              <a:defRPr sz="2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buFont typeface="Arial" pitchFamily="34" charset="0"/>
              <a:buChar char="–"/>
              <a:defRPr sz="19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Terrestrial planets all share a common structural framework (crust, mantle, core), which is developed very shortly after formation and which determines subsequent evolution.</a:t>
            </a:r>
          </a:p>
        </p:txBody>
      </p:sp>
      <p:sp>
        <p:nvSpPr>
          <p:cNvPr id="35" name="Title 34"/>
          <p:cNvSpPr>
            <a:spLocks noGrp="1"/>
          </p:cNvSpPr>
          <p:nvPr>
            <p:ph type="title"/>
          </p:nvPr>
        </p:nvSpPr>
        <p:spPr>
          <a:xfrm>
            <a:off x="215619" y="-1583"/>
            <a:ext cx="10875264" cy="557076"/>
          </a:xfrm>
        </p:spPr>
        <p:txBody>
          <a:bodyPr/>
          <a:lstStyle/>
          <a:p>
            <a:r>
              <a:rPr lang="en-US" dirty="0"/>
              <a:t>Terrestrial Planet Structure</a:t>
            </a:r>
          </a:p>
        </p:txBody>
      </p:sp>
      <p:sp>
        <p:nvSpPr>
          <p:cNvPr id="39" name="Slide Number Placeholder 38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701A60-177B-466A-9341-9EF933434FEE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 Narrow" pitchFamily="34" charset="0"/>
              <a:ea typeface="+mn-ea"/>
              <a:cs typeface="Arial" pitchFamily="34" charset="0"/>
            </a:endParaRPr>
          </a:p>
        </p:txBody>
      </p:sp>
      <p:sp>
        <p:nvSpPr>
          <p:cNvPr id="38" name="Date Placeholder 3"/>
          <p:cNvSpPr>
            <a:spLocks noGrp="1"/>
          </p:cNvSpPr>
          <p:nvPr>
            <p:ph type="dt" sz="half" idx="2"/>
          </p:nvPr>
        </p:nvSpPr>
        <p:spPr>
          <a:xfrm>
            <a:off x="1752600" y="6579222"/>
            <a:ext cx="2062162" cy="169277"/>
          </a:xfrm>
        </p:spPr>
        <p:txBody>
          <a:bodyPr/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t>Diapo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t>: B.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t>Banerdt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 Narrow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7353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87" y="2"/>
            <a:ext cx="10875264" cy="557076"/>
          </a:xfrm>
        </p:spPr>
        <p:txBody>
          <a:bodyPr/>
          <a:lstStyle/>
          <a:p>
            <a:r>
              <a:rPr lang="en-US" dirty="0"/>
              <a:t>How Does a Terrestrial Planet Form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426" y="2364704"/>
            <a:ext cx="5669193" cy="3357721"/>
          </a:xfrm>
        </p:spPr>
        <p:txBody>
          <a:bodyPr/>
          <a:lstStyle/>
          <a:p>
            <a:pPr marL="290513" indent="-290513">
              <a:spcBef>
                <a:spcPts val="2650"/>
              </a:spcBef>
              <a:buFont typeface="Times New Roman" pitchFamily="18" charset="0"/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The planet starts forming through  accretion of meteoritic material.</a:t>
            </a:r>
          </a:p>
          <a:p>
            <a:pPr marL="290513" indent="-290513">
              <a:spcBef>
                <a:spcPts val="2650"/>
              </a:spcBef>
              <a:buFont typeface="Times New Roman" pitchFamily="18" charset="0"/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As it grows, the interior begins to heat up and melt.</a:t>
            </a:r>
          </a:p>
          <a:p>
            <a:pPr marL="290513" indent="-290513">
              <a:spcBef>
                <a:spcPts val="2650"/>
              </a:spcBef>
              <a:buFont typeface="Times New Roman" pitchFamily="18" charset="0"/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Stuff happens…</a:t>
            </a:r>
          </a:p>
          <a:p>
            <a:pPr marL="290513" indent="-290513">
              <a:spcBef>
                <a:spcPts val="2650"/>
              </a:spcBef>
              <a:buFont typeface="Times New Roman" pitchFamily="18" charset="0"/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The planet ends up with a crust, mantle, and core with distinct, non-meteoritic compositions.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701A60-177B-466A-9341-9EF933434FEE}" type="slidenum">
              <a:rPr lang="en-US">
                <a:solidFill>
                  <a:prstClr val="white">
                    <a:lumMod val="50000"/>
                  </a:prstClr>
                </a:solidFill>
              </a:rPr>
              <a:pPr/>
              <a:t>4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grpSp>
        <p:nvGrpSpPr>
          <p:cNvPr id="23" name="Group 22"/>
          <p:cNvGrpSpPr/>
          <p:nvPr/>
        </p:nvGrpSpPr>
        <p:grpSpPr>
          <a:xfrm>
            <a:off x="4611095" y="679599"/>
            <a:ext cx="1482705" cy="1469791"/>
            <a:chOff x="4078986" y="679595"/>
            <a:chExt cx="1482705" cy="1469791"/>
          </a:xfrm>
        </p:grpSpPr>
        <p:pic>
          <p:nvPicPr>
            <p:cNvPr id="11" name="Picture 10" descr="Rocky Body 1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1"/>
            <a:stretch/>
          </p:blipFill>
          <p:spPr>
            <a:xfrm>
              <a:off x="4078986" y="679595"/>
              <a:ext cx="1482705" cy="1469791"/>
            </a:xfrm>
            <a:prstGeom prst="rect">
              <a:avLst/>
            </a:prstGeom>
            <a:ln>
              <a:solidFill>
                <a:schemeClr val="bg1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TextBox 14"/>
            <p:cNvSpPr txBox="1"/>
            <p:nvPr/>
          </p:nvSpPr>
          <p:spPr>
            <a:xfrm>
              <a:off x="5208999" y="710284"/>
              <a:ext cx="3130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prstClr val="white"/>
                  </a:solidFill>
                  <a:latin typeface="Arial"/>
                  <a:cs typeface="Arial"/>
                </a:rPr>
                <a:t>1</a:t>
              </a: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5381566" y="1703239"/>
            <a:ext cx="1694520" cy="1694520"/>
            <a:chOff x="4849459" y="1703238"/>
            <a:chExt cx="1694520" cy="1694520"/>
          </a:xfrm>
        </p:grpSpPr>
        <p:pic>
          <p:nvPicPr>
            <p:cNvPr id="12" name="Picture 11" descr="Rocky Body 2.jpg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49459" y="1703238"/>
              <a:ext cx="1694520" cy="1694520"/>
            </a:xfrm>
            <a:prstGeom prst="rect">
              <a:avLst/>
            </a:prstGeom>
            <a:ln>
              <a:solidFill>
                <a:schemeClr val="bg1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TextBox 15"/>
            <p:cNvSpPr txBox="1"/>
            <p:nvPr/>
          </p:nvSpPr>
          <p:spPr>
            <a:xfrm>
              <a:off x="6200866" y="1745157"/>
              <a:ext cx="3130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prstClr val="white"/>
                  </a:solidFill>
                  <a:latin typeface="Arial"/>
                  <a:cs typeface="Arial"/>
                </a:rPr>
                <a:t>2</a:t>
              </a: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6363859" y="2951613"/>
            <a:ext cx="1906335" cy="1906335"/>
            <a:chOff x="5831747" y="2951610"/>
            <a:chExt cx="1906335" cy="1906335"/>
          </a:xfrm>
        </p:grpSpPr>
        <p:pic>
          <p:nvPicPr>
            <p:cNvPr id="13" name="Picture 12" descr="Rocky Body 3.jpg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831747" y="2951610"/>
              <a:ext cx="1906335" cy="1906335"/>
            </a:xfrm>
            <a:prstGeom prst="rect">
              <a:avLst/>
            </a:prstGeom>
            <a:ln>
              <a:solidFill>
                <a:schemeClr val="bg1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7" name="TextBox 16"/>
            <p:cNvSpPr txBox="1"/>
            <p:nvPr/>
          </p:nvSpPr>
          <p:spPr>
            <a:xfrm>
              <a:off x="7386456" y="2995267"/>
              <a:ext cx="3130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prstClr val="white"/>
                  </a:solidFill>
                  <a:latin typeface="Arial"/>
                  <a:cs typeface="Arial"/>
                </a:rPr>
                <a:t>3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7535871" y="4411799"/>
            <a:ext cx="2118150" cy="2118151"/>
            <a:chOff x="7025850" y="4411797"/>
            <a:chExt cx="2118150" cy="2118150"/>
          </a:xfrm>
        </p:grpSpPr>
        <p:pic>
          <p:nvPicPr>
            <p:cNvPr id="14" name="Picture 13" descr="Rocky Body 4.jpg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025850" y="4411797"/>
              <a:ext cx="2118150" cy="2118150"/>
            </a:xfrm>
            <a:prstGeom prst="rect">
              <a:avLst/>
            </a:prstGeom>
            <a:ln>
              <a:solidFill>
                <a:schemeClr val="bg1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8" name="TextBox 17"/>
            <p:cNvSpPr txBox="1"/>
            <p:nvPr/>
          </p:nvSpPr>
          <p:spPr>
            <a:xfrm>
              <a:off x="8765769" y="4460616"/>
              <a:ext cx="3130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prstClr val="white"/>
                  </a:solidFill>
                  <a:latin typeface="Arial"/>
                  <a:cs typeface="Arial"/>
                </a:rPr>
                <a:t>4</a:t>
              </a: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930327" y="4387954"/>
            <a:ext cx="2120191" cy="4308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rgbClr val="FF0000"/>
                </a:solidFill>
                <a:latin typeface="Arial"/>
                <a:cs typeface="Arial"/>
              </a:rPr>
              <a:t>Stuff happens!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827122" y="4346635"/>
            <a:ext cx="1709494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latin typeface="Arial"/>
                <a:cs typeface="Arial"/>
              </a:rPr>
              <a:t>InSight!</a:t>
            </a:r>
          </a:p>
        </p:txBody>
      </p:sp>
      <p:cxnSp>
        <p:nvCxnSpPr>
          <p:cNvPr id="21" name="Straight Arrow Connector 6"/>
          <p:cNvCxnSpPr>
            <a:cxnSpLocks noChangeShapeType="1"/>
          </p:cNvCxnSpPr>
          <p:nvPr/>
        </p:nvCxnSpPr>
        <p:spPr bwMode="auto">
          <a:xfrm flipH="1" flipV="1">
            <a:off x="2846022" y="4635475"/>
            <a:ext cx="999026" cy="0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lg"/>
          </a:ln>
        </p:spPr>
      </p:cxnSp>
      <p:sp>
        <p:nvSpPr>
          <p:cNvPr id="7" name="Footer Placeholder 6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ctr" defTabSz="914353"/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sp>
        <p:nvSpPr>
          <p:cNvPr id="22" name="Date Placeholder 3"/>
          <p:cNvSpPr>
            <a:spLocks noGrp="1"/>
          </p:cNvSpPr>
          <p:nvPr>
            <p:ph type="dt" sz="half" idx="2"/>
          </p:nvPr>
        </p:nvSpPr>
        <p:spPr>
          <a:xfrm>
            <a:off x="760707" y="6579222"/>
            <a:ext cx="2062162" cy="169277"/>
          </a:xfrm>
        </p:spPr>
        <p:txBody>
          <a:bodyPr/>
          <a:lstStyle/>
          <a:p>
            <a:pPr defTabSz="914353"/>
            <a:r>
              <a:rPr lang="en-US" dirty="0" err="1">
                <a:solidFill>
                  <a:prstClr val="white">
                    <a:lumMod val="50000"/>
                  </a:prstClr>
                </a:solidFill>
              </a:rPr>
              <a:t>Diapo</a:t>
            </a:r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: B. </a:t>
            </a:r>
            <a:r>
              <a:rPr lang="en-US" dirty="0" err="1">
                <a:solidFill>
                  <a:prstClr val="white">
                    <a:lumMod val="50000"/>
                  </a:prstClr>
                </a:solidFill>
              </a:rPr>
              <a:t>Banerdt</a:t>
            </a:r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10246" name="Picture 6" descr="http://www.ac-nice.fr/clea/lunap/html/Meteorites/7-Stonyiron.jpg">
            <a:extLst>
              <a:ext uri="{FF2B5EF4-FFF2-40B4-BE49-F238E27FC236}">
                <a16:creationId xmlns:a16="http://schemas.microsoft.com/office/drawing/2014/main" id="{2A899C2E-3542-7D43-AE4D-566BC3BAF8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4719" y="2921859"/>
            <a:ext cx="2262159" cy="168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http://www.ac-nice.fr/clea/lunap/html/Meteorites/5-parnellee.jpg">
            <a:extLst>
              <a:ext uri="{FF2B5EF4-FFF2-40B4-BE49-F238E27FC236}">
                <a16:creationId xmlns:a16="http://schemas.microsoft.com/office/drawing/2014/main" id="{02CDEFD4-FF02-6847-B706-E0DA0C0199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6718" y="830646"/>
            <a:ext cx="1183065" cy="1774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http://www.ac-nice.fr/clea/lunap/html/Meteorites/10-gibeon.jpg">
            <a:extLst>
              <a:ext uri="{FF2B5EF4-FFF2-40B4-BE49-F238E27FC236}">
                <a16:creationId xmlns:a16="http://schemas.microsoft.com/office/drawing/2014/main" id="{A0E442DF-BDD9-7B4A-96EB-A128BFBC6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399" y="4876965"/>
            <a:ext cx="1902800" cy="140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3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\\NBS-NASPS01\Div27FS\2745\cfpekarek\00_DISCO10_InSight_STEP 2\B_InSight10_From Doc Svcs\B.1_InSight10_Art\F071.tif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27993" y="698782"/>
            <a:ext cx="5400892" cy="620820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982" y="0"/>
            <a:ext cx="10875264" cy="557076"/>
          </a:xfrm>
        </p:spPr>
        <p:txBody>
          <a:bodyPr/>
          <a:lstStyle/>
          <a:p>
            <a:r>
              <a:rPr lang="en-US" dirty="0" err="1"/>
              <a:t>InSight</a:t>
            </a:r>
            <a:r>
              <a:rPr lang="en-US" dirty="0"/>
              <a:t> Main Science Goal: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t>Diapo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t>: B.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t>Banerdt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 Narrow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701A60-177B-466A-9341-9EF933434FEE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 Narrow" pitchFamily="34" charset="0"/>
              <a:ea typeface="+mn-ea"/>
              <a:cs typeface="Arial" pitchFamily="34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6084779" y="839371"/>
            <a:ext cx="4589790" cy="217130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–"/>
              <a:defRPr sz="2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buFont typeface="Arial" pitchFamily="34" charset="0"/>
              <a:buChar char="–"/>
              <a:defRPr sz="19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85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“Understand the formation and evolution of terrestrial planets through investiga-tion of the interior structure and processes of Mars."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094426" y="5060952"/>
            <a:ext cx="3302000" cy="168909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–"/>
              <a:defRPr sz="2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buFont typeface="Arial" pitchFamily="34" charset="0"/>
              <a:buChar char="–"/>
              <a:defRPr sz="19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1313" marR="0" lvl="0" indent="-341313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850"/>
              </a:spcAft>
              <a:buClrTx/>
              <a:buSzTx/>
              <a:buFont typeface="Wingdings" charset="2"/>
              <a:buChar char="Ø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Seismology</a:t>
            </a:r>
          </a:p>
          <a:p>
            <a:pPr marL="341313" marR="0" lvl="0" indent="-341313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850"/>
              </a:spcAft>
              <a:buClrTx/>
              <a:buSzTx/>
              <a:buFont typeface="Wingdings" charset="2"/>
              <a:buChar char="Ø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Precision Tracking</a:t>
            </a:r>
          </a:p>
          <a:p>
            <a:pPr marL="341313" marR="0" lvl="0" indent="-341313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850"/>
              </a:spcAft>
              <a:buClrTx/>
              <a:buSzTx/>
              <a:buFont typeface="Wingdings" charset="2"/>
              <a:buChar char="Ø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Heat Flow</a:t>
            </a:r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9469" y="3336458"/>
            <a:ext cx="1394120" cy="1394120"/>
          </a:xfrm>
          <a:prstGeom prst="rect">
            <a:avLst/>
          </a:prstGeom>
        </p:spPr>
      </p:pic>
      <p:sp>
        <p:nvSpPr>
          <p:cNvPr id="10" name="ZoneTexte 9"/>
          <p:cNvSpPr txBox="1"/>
          <p:nvPr/>
        </p:nvSpPr>
        <p:spPr>
          <a:xfrm>
            <a:off x="7898297" y="2798270"/>
            <a:ext cx="3078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Insight PI B. </a:t>
            </a: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Banerdt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(JPL)</a:t>
            </a:r>
          </a:p>
        </p:txBody>
      </p:sp>
    </p:spTree>
    <p:extLst>
      <p:ext uri="{BB962C8B-B14F-4D97-AF65-F5344CB8AC3E}">
        <p14:creationId xmlns:p14="http://schemas.microsoft.com/office/powerpoint/2010/main" val="41558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oneTexte 40">
            <a:extLst>
              <a:ext uri="{FF2B5EF4-FFF2-40B4-BE49-F238E27FC236}">
                <a16:creationId xmlns:a16="http://schemas.microsoft.com/office/drawing/2014/main" id="{8BF708CF-3D62-DB40-B43D-955CBED2BDF3}"/>
              </a:ext>
            </a:extLst>
          </p:cNvPr>
          <p:cNvSpPr txBox="1"/>
          <p:nvPr/>
        </p:nvSpPr>
        <p:spPr>
          <a:xfrm>
            <a:off x="128138" y="721645"/>
            <a:ext cx="9948390" cy="305724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InSight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: 12th mission of NASA-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Discovery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program /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Selection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: 2012</a:t>
            </a: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sz="2400" kern="0" dirty="0">
              <a:solidFill>
                <a:schemeClr val="bg1"/>
              </a:solidFill>
              <a:latin typeface="Arial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sz="2400" kern="0" dirty="0">
              <a:solidFill>
                <a:schemeClr val="bg1"/>
              </a:solidFill>
              <a:latin typeface="Arial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sz="2400" kern="0" dirty="0">
              <a:solidFill>
                <a:schemeClr val="bg1"/>
              </a:solidFill>
              <a:latin typeface="Arial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</p:txBody>
      </p:sp>
      <p:sp>
        <p:nvSpPr>
          <p:cNvPr id="43" name="Shape 510">
            <a:extLst>
              <a:ext uri="{FF2B5EF4-FFF2-40B4-BE49-F238E27FC236}">
                <a16:creationId xmlns:a16="http://schemas.microsoft.com/office/drawing/2014/main" id="{426E1448-0FF9-DE40-82FD-7C8043829E2D}"/>
              </a:ext>
            </a:extLst>
          </p:cNvPr>
          <p:cNvSpPr txBox="1">
            <a:spLocks/>
          </p:cNvSpPr>
          <p:nvPr/>
        </p:nvSpPr>
        <p:spPr>
          <a:xfrm>
            <a:off x="1104968" y="-21762"/>
            <a:ext cx="8180707" cy="6850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indent="0">
              <a:lnSpc>
                <a:spcPct val="900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indent="9175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indent="13747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indent="18319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indent="22891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pPr marL="0" marR="0" lvl="0" indent="0" algn="l" defTabSz="456419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000000"/>
                </a:solidFill>
              </a:defRPr>
            </a:pPr>
            <a:r>
              <a:rPr kumimoji="0" lang="fr-FR" sz="3200" b="0" i="0" u="none" strike="noStrike" kern="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Narrow"/>
                <a:cs typeface="Arial Narrow"/>
                <a:sym typeface="Arial Narrow"/>
              </a:rPr>
              <a:t>InSight</a:t>
            </a:r>
            <a:endParaRPr kumimoji="0" lang="fr-FR" sz="32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Narrow"/>
              <a:cs typeface="Arial Narrow"/>
              <a:sym typeface="Arial Narrow"/>
            </a:endParaRPr>
          </a:p>
        </p:txBody>
      </p:sp>
      <p:pic>
        <p:nvPicPr>
          <p:cNvPr id="18434" name="Picture 2" descr="https://upload.wikimedia.org/wikipedia/commons/2/22/PIA13804-MarsPhoenixLander-Panorama-20080525b.jpg">
            <a:extLst>
              <a:ext uri="{FF2B5EF4-FFF2-40B4-BE49-F238E27FC236}">
                <a16:creationId xmlns:a16="http://schemas.microsoft.com/office/drawing/2014/main" id="{DBF8D193-0962-C144-A616-CDC01F6C1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810" y="1263526"/>
            <a:ext cx="8515368" cy="200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A4B0B3C-136F-984A-9E7E-4F2E4E089832}"/>
              </a:ext>
            </a:extLst>
          </p:cNvPr>
          <p:cNvSpPr/>
          <p:nvPr/>
        </p:nvSpPr>
        <p:spPr>
          <a:xfrm>
            <a:off x="2014779" y="2985163"/>
            <a:ext cx="113292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InSight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Spacecraft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based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on Phoenix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lander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(2008)</a:t>
            </a:r>
          </a:p>
        </p:txBody>
      </p:sp>
    </p:spTree>
    <p:extLst>
      <p:ext uri="{BB962C8B-B14F-4D97-AF65-F5344CB8AC3E}">
        <p14:creationId xmlns:p14="http://schemas.microsoft.com/office/powerpoint/2010/main" val="2523132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oneTexte 40">
            <a:extLst>
              <a:ext uri="{FF2B5EF4-FFF2-40B4-BE49-F238E27FC236}">
                <a16:creationId xmlns:a16="http://schemas.microsoft.com/office/drawing/2014/main" id="{8BF708CF-3D62-DB40-B43D-955CBED2BDF3}"/>
              </a:ext>
            </a:extLst>
          </p:cNvPr>
          <p:cNvSpPr txBox="1"/>
          <p:nvPr/>
        </p:nvSpPr>
        <p:spPr>
          <a:xfrm>
            <a:off x="128138" y="721645"/>
            <a:ext cx="9948390" cy="305724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InSight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: 12th mission of NASA-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Discovery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program /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Selection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: 2012</a:t>
            </a: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7850EC3-5119-CA4B-A885-513A40489516}"/>
              </a:ext>
            </a:extLst>
          </p:cNvPr>
          <p:cNvSpPr/>
          <p:nvPr/>
        </p:nvSpPr>
        <p:spPr>
          <a:xfrm>
            <a:off x="4152" y="3871023"/>
            <a:ext cx="4924309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PI: B. </a:t>
            </a:r>
            <a:r>
              <a:rPr kumimoji="0" lang="fr-FR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Banerdt</a:t>
            </a:r>
            <a:endParaRPr kumimoji="0" lang="fr-FR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PI instruments: SEIS </a:t>
            </a:r>
            <a:r>
              <a:rPr kumimoji="0" lang="fr-FR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P.Lognonné</a:t>
            </a: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(IPGP), HP</a:t>
            </a:r>
            <a:r>
              <a:rPr kumimoji="0" lang="fr-FR" sz="2200" b="1" i="0" u="none" strike="noStrike" kern="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3</a:t>
            </a: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</a:t>
            </a:r>
            <a:r>
              <a:rPr kumimoji="0" lang="fr-FR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T</a:t>
            </a: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. </a:t>
            </a:r>
            <a:r>
              <a:rPr kumimoji="0" lang="fr-FR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Spohn</a:t>
            </a: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(DLR), RISE S. </a:t>
            </a:r>
            <a:r>
              <a:rPr kumimoji="0" lang="fr-FR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Asmar</a:t>
            </a: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(JPL)</a:t>
            </a: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Project team: ~200 people</a:t>
            </a: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Science team: ~200 people</a:t>
            </a:r>
          </a:p>
        </p:txBody>
      </p:sp>
      <p:sp>
        <p:nvSpPr>
          <p:cNvPr id="43" name="Shape 510">
            <a:extLst>
              <a:ext uri="{FF2B5EF4-FFF2-40B4-BE49-F238E27FC236}">
                <a16:creationId xmlns:a16="http://schemas.microsoft.com/office/drawing/2014/main" id="{426E1448-0FF9-DE40-82FD-7C8043829E2D}"/>
              </a:ext>
            </a:extLst>
          </p:cNvPr>
          <p:cNvSpPr txBox="1">
            <a:spLocks/>
          </p:cNvSpPr>
          <p:nvPr/>
        </p:nvSpPr>
        <p:spPr>
          <a:xfrm>
            <a:off x="1104968" y="-21762"/>
            <a:ext cx="8180707" cy="6850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indent="0">
              <a:lnSpc>
                <a:spcPct val="900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indent="9175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indent="13747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indent="18319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indent="22891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pPr marL="0" marR="0" lvl="0" indent="0" algn="l" defTabSz="456419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000000"/>
                </a:solidFill>
              </a:defRPr>
            </a:pPr>
            <a:r>
              <a:rPr kumimoji="0" lang="fr-FR" sz="32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/>
                <a:cs typeface="Arial Narrow"/>
                <a:sym typeface="Arial Narrow"/>
              </a:rPr>
              <a:t>InSight</a:t>
            </a:r>
            <a:endParaRPr kumimoji="0" lang="fr-FR" sz="32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Narrow"/>
              <a:cs typeface="Arial Narrow"/>
              <a:sym typeface="Arial Narrow"/>
            </a:endParaRPr>
          </a:p>
        </p:txBody>
      </p:sp>
      <p:pic>
        <p:nvPicPr>
          <p:cNvPr id="18434" name="Picture 2" descr="https://upload.wikimedia.org/wikipedia/commons/2/22/PIA13804-MarsPhoenixLander-Panorama-20080525b.jpg">
            <a:extLst>
              <a:ext uri="{FF2B5EF4-FFF2-40B4-BE49-F238E27FC236}">
                <a16:creationId xmlns:a16="http://schemas.microsoft.com/office/drawing/2014/main" id="{DBF8D193-0962-C144-A616-CDC01F6C1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810" y="1263526"/>
            <a:ext cx="8515368" cy="200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EC2D9DBF-0AE0-594B-8FF3-F340C269C0AE}"/>
              </a:ext>
            </a:extLst>
          </p:cNvPr>
          <p:cNvSpPr/>
          <p:nvPr/>
        </p:nvSpPr>
        <p:spPr>
          <a:xfrm>
            <a:off x="2014779" y="2985163"/>
            <a:ext cx="113292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InSight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Spacecraft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based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on Phoenix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lander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(2008)</a:t>
            </a:r>
          </a:p>
        </p:txBody>
      </p:sp>
      <p:pic>
        <p:nvPicPr>
          <p:cNvPr id="45" name="Image 44">
            <a:extLst>
              <a:ext uri="{FF2B5EF4-FFF2-40B4-BE49-F238E27FC236}">
                <a16:creationId xmlns:a16="http://schemas.microsoft.com/office/drawing/2014/main" id="{7604E8A0-5725-3D46-8FC6-3AC72289B3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9780" y="4140766"/>
            <a:ext cx="7505726" cy="247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810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Shape 182">
            <a:extLst>
              <a:ext uri="{FF2B5EF4-FFF2-40B4-BE49-F238E27FC236}">
                <a16:creationId xmlns:a16="http://schemas.microsoft.com/office/drawing/2014/main" id="{540521CE-7C3C-3547-9A7B-93F6AEC747FB}"/>
              </a:ext>
            </a:extLst>
          </p:cNvPr>
          <p:cNvPicPr preferRelativeResize="0"/>
          <p:nvPr/>
        </p:nvPicPr>
        <p:blipFill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3526" y="664807"/>
            <a:ext cx="11087032" cy="6363570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C7850EC3-5119-CA4B-A885-513A40489516}"/>
              </a:ext>
            </a:extLst>
          </p:cNvPr>
          <p:cNvSpPr/>
          <p:nvPr/>
        </p:nvSpPr>
        <p:spPr>
          <a:xfrm>
            <a:off x="1654337" y="5596886"/>
            <a:ext cx="50874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PI: B. </a:t>
            </a:r>
            <a:r>
              <a:rPr kumimoji="0" lang="fr-FR" sz="1800" b="1" i="0" u="none" strike="noStrike" kern="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Banerdt</a:t>
            </a:r>
            <a:endParaRPr kumimoji="0" lang="fr-FR" sz="18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/>
              <a:ea typeface="+mn-ea"/>
              <a:cs typeface="Arial"/>
              <a:sym typeface="Helvetica Light"/>
            </a:endParaRP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PI instruments: SEIS </a:t>
            </a:r>
            <a:r>
              <a:rPr kumimoji="0" lang="fr-FR" sz="1800" b="1" i="0" u="none" strike="noStrike" kern="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P.Lognonné</a:t>
            </a: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(IPGP) </a:t>
            </a:r>
          </a:p>
          <a:p>
            <a:pPr marL="0" marR="0" lvl="0" indent="0" algn="l" defTabSz="5842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HP</a:t>
            </a:r>
            <a:r>
              <a:rPr kumimoji="0" lang="fr-FR" sz="1800" b="1" i="0" u="none" strike="noStrike" kern="0" cap="none" spc="0" normalizeH="0" baseline="3000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3</a:t>
            </a: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</a:t>
            </a:r>
            <a:r>
              <a:rPr kumimoji="0" lang="fr-FR" sz="1800" b="1" i="0" u="none" strike="noStrike" kern="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T</a:t>
            </a: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. </a:t>
            </a:r>
            <a:r>
              <a:rPr kumimoji="0" lang="fr-FR" sz="1800" b="1" i="0" u="none" strike="noStrike" kern="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Spohn</a:t>
            </a: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(DLR), RISE S. </a:t>
            </a:r>
            <a:r>
              <a:rPr kumimoji="0" lang="fr-FR" sz="1800" b="1" i="0" u="none" strike="noStrike" kern="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Asmar</a:t>
            </a:r>
            <a:r>
              <a:rPr kumimoji="0" lang="fr-FR" sz="18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Helvetica Light"/>
              </a:rPr>
              <a:t> (JPL)</a:t>
            </a:r>
          </a:p>
        </p:txBody>
      </p:sp>
      <p:sp>
        <p:nvSpPr>
          <p:cNvPr id="43" name="Shape 510">
            <a:extLst>
              <a:ext uri="{FF2B5EF4-FFF2-40B4-BE49-F238E27FC236}">
                <a16:creationId xmlns:a16="http://schemas.microsoft.com/office/drawing/2014/main" id="{426E1448-0FF9-DE40-82FD-7C8043829E2D}"/>
              </a:ext>
            </a:extLst>
          </p:cNvPr>
          <p:cNvSpPr txBox="1">
            <a:spLocks/>
          </p:cNvSpPr>
          <p:nvPr/>
        </p:nvSpPr>
        <p:spPr>
          <a:xfrm>
            <a:off x="1104968" y="-21762"/>
            <a:ext cx="8180707" cy="6850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indent="0">
              <a:lnSpc>
                <a:spcPct val="900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indent="9175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indent="13747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indent="18319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indent="2289175">
              <a:lnSpc>
                <a:spcPts val="2800"/>
              </a:lnSpc>
              <a:defRPr sz="2800">
                <a:solidFill>
                  <a:srgbClr val="FFFFFF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pPr marL="0" marR="0" lvl="0" indent="0" algn="l" defTabSz="456419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000000"/>
                </a:solidFill>
              </a:defRPr>
            </a:pPr>
            <a:r>
              <a:rPr kumimoji="0" lang="fr-FR" sz="32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/>
                <a:cs typeface="Arial Narrow"/>
                <a:sym typeface="Arial Narrow"/>
              </a:rPr>
              <a:t>InSight</a:t>
            </a:r>
            <a:r>
              <a:rPr kumimoji="0" lang="fr-FR" sz="3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/>
                <a:cs typeface="Arial Narrow"/>
                <a:sym typeface="Arial Narrow"/>
              </a:rPr>
              <a:t>: First </a:t>
            </a:r>
            <a:r>
              <a:rPr kumimoji="0" lang="fr-FR" sz="32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/>
                <a:cs typeface="Arial Narrow"/>
                <a:sym typeface="Arial Narrow"/>
              </a:rPr>
              <a:t>geophysical</a:t>
            </a:r>
            <a:r>
              <a:rPr kumimoji="0" lang="fr-FR" sz="3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/>
                <a:cs typeface="Arial Narrow"/>
                <a:sym typeface="Arial Narrow"/>
              </a:rPr>
              <a:t> station on Mars</a:t>
            </a:r>
          </a:p>
        </p:txBody>
      </p:sp>
    </p:spTree>
    <p:extLst>
      <p:ext uri="{BB962C8B-B14F-4D97-AF65-F5344CB8AC3E}">
        <p14:creationId xmlns:p14="http://schemas.microsoft.com/office/powerpoint/2010/main" val="359486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1889seismogram.png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80041" y="3717194"/>
            <a:ext cx="1612901" cy="2314403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Shape 161"/>
          <p:cNvSpPr/>
          <p:nvPr/>
        </p:nvSpPr>
        <p:spPr>
          <a:xfrm>
            <a:off x="1787747" y="6198711"/>
            <a:ext cx="3577903" cy="3539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100" tIns="38100" rIns="38100" bIns="38100">
            <a:spAutoFit/>
          </a:bodyPr>
          <a:lstStyle>
            <a:lvl1pPr>
              <a:spcBef>
                <a:spcPts val="1600"/>
              </a:spcBef>
              <a:defRPr sz="1600"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"/>
                <a:ea typeface="Times"/>
                <a:cs typeface="Times"/>
                <a:sym typeface="Times"/>
              </a:rPr>
              <a:t>von Rebeur-Paschwitz (Nature, 1889)</a:t>
            </a:r>
          </a:p>
        </p:txBody>
      </p:sp>
      <p:grpSp>
        <p:nvGrpSpPr>
          <p:cNvPr id="164" name="Group 164"/>
          <p:cNvGrpSpPr/>
          <p:nvPr/>
        </p:nvGrpSpPr>
        <p:grpSpPr>
          <a:xfrm>
            <a:off x="3737015" y="3551361"/>
            <a:ext cx="5031043" cy="1623179"/>
            <a:chOff x="0" y="0"/>
            <a:chExt cx="5031041" cy="1623177"/>
          </a:xfrm>
        </p:grpSpPr>
        <p:pic>
          <p:nvPicPr>
            <p:cNvPr id="162" name="IcQ3w.png"/>
            <p:cNvPicPr/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5031041" cy="162317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63" name="Shape 163"/>
            <p:cNvSpPr/>
            <p:nvPr/>
          </p:nvSpPr>
          <p:spPr>
            <a:xfrm>
              <a:off x="791569" y="7274"/>
              <a:ext cx="1493998" cy="35394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t">
              <a:spAutoFit/>
            </a:bodyPr>
            <a:lstStyle>
              <a:lvl1pPr>
                <a:spcBef>
                  <a:spcPts val="1600"/>
                </a:spcBef>
                <a:defRPr sz="1600">
                  <a:latin typeface="+mn-lt"/>
                  <a:ea typeface="+mn-ea"/>
                  <a:cs typeface="+mn-cs"/>
                  <a:sym typeface="Times"/>
                </a:defRPr>
              </a:lvl1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/>
              </a:pPr>
              <a:r>
                <a:rPr kumimoji="0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"/>
                  <a:ea typeface="Times"/>
                  <a:cs typeface="Times"/>
                  <a:sym typeface="Times"/>
                </a:rPr>
                <a:t>Oldham (1897)</a:t>
              </a:r>
            </a:p>
          </p:txBody>
        </p:sp>
      </p:grpSp>
      <p:grpSp>
        <p:nvGrpSpPr>
          <p:cNvPr id="169" name="Group 169"/>
          <p:cNvGrpSpPr/>
          <p:nvPr/>
        </p:nvGrpSpPr>
        <p:grpSpPr>
          <a:xfrm>
            <a:off x="4345645" y="4561508"/>
            <a:ext cx="6181691" cy="2303945"/>
            <a:chOff x="0" y="8283"/>
            <a:chExt cx="6181689" cy="2303944"/>
          </a:xfrm>
        </p:grpSpPr>
        <p:grpSp>
          <p:nvGrpSpPr>
            <p:cNvPr id="167" name="Group 167"/>
            <p:cNvGrpSpPr/>
            <p:nvPr/>
          </p:nvGrpSpPr>
          <p:grpSpPr>
            <a:xfrm>
              <a:off x="0" y="8283"/>
              <a:ext cx="6181689" cy="2303944"/>
              <a:chOff x="0" y="8283"/>
              <a:chExt cx="6181688" cy="2303943"/>
            </a:xfrm>
          </p:grpSpPr>
          <p:pic>
            <p:nvPicPr>
              <p:cNvPr id="165" name="seizmogrami.png"/>
              <p:cNvPicPr/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0" y="8283"/>
                <a:ext cx="4572001" cy="201967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66" name="pasted-image.pdf"/>
              <p:cNvPicPr/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3465108" y="275989"/>
                <a:ext cx="2716581" cy="203623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168" name="Shape 168"/>
            <p:cNvSpPr/>
            <p:nvPr/>
          </p:nvSpPr>
          <p:spPr>
            <a:xfrm>
              <a:off x="159640" y="1676402"/>
              <a:ext cx="1493999" cy="35394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t">
              <a:spAutoFit/>
            </a:bodyPr>
            <a:lstStyle>
              <a:lvl1pPr>
                <a:spcBef>
                  <a:spcPts val="1600"/>
                </a:spcBef>
                <a:defRPr sz="1600">
                  <a:latin typeface="+mn-lt"/>
                  <a:ea typeface="+mn-ea"/>
                  <a:cs typeface="+mn-cs"/>
                  <a:sym typeface="Times"/>
                </a:defRPr>
              </a:lvl1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/>
              </a:pPr>
              <a:r>
                <a:rPr kumimoji="0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"/>
                  <a:ea typeface="Times"/>
                  <a:cs typeface="Times"/>
                  <a:sym typeface="Times"/>
                </a:rPr>
                <a:t>Oldham (1903)</a:t>
              </a:r>
            </a:p>
          </p:txBody>
        </p:sp>
      </p:grpSp>
      <p:pic>
        <p:nvPicPr>
          <p:cNvPr id="170" name="image.png"/>
          <p:cNvPicPr/>
          <p:nvPr/>
        </p:nvPicPr>
        <p:blipFill>
          <a:blip r:embed="rId7">
            <a:alphaModFix amt="24582"/>
            <a:extLst/>
          </a:blip>
          <a:stretch>
            <a:fillRect/>
          </a:stretch>
        </p:blipFill>
        <p:spPr>
          <a:xfrm>
            <a:off x="7339419" y="2597926"/>
            <a:ext cx="762001" cy="762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1" name="image.png"/>
          <p:cNvPicPr/>
          <p:nvPr/>
        </p:nvPicPr>
        <p:blipFill>
          <a:blip r:embed="rId8">
            <a:alphaModFix amt="24582"/>
            <a:extLst/>
          </a:blip>
          <a:stretch>
            <a:fillRect/>
          </a:stretch>
        </p:blipFill>
        <p:spPr>
          <a:xfrm>
            <a:off x="8916415" y="1435529"/>
            <a:ext cx="1612901" cy="1612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image-filtered.png"/>
          <p:cNvPicPr/>
          <p:nvPr/>
        </p:nvPicPr>
        <p:blipFill>
          <a:blip r:embed="rId9">
            <a:alphaModFix amt="24721"/>
            <a:extLst/>
          </a:blip>
          <a:stretch>
            <a:fillRect/>
          </a:stretch>
        </p:blipFill>
        <p:spPr>
          <a:xfrm>
            <a:off x="1585728" y="959279"/>
            <a:ext cx="2590801" cy="2590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3" name="pasted-image.pdf"/>
          <p:cNvPicPr/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4200304" y="625307"/>
            <a:ext cx="3169823" cy="3169824"/>
          </a:xfrm>
          <a:prstGeom prst="rect">
            <a:avLst/>
          </a:prstGeom>
          <a:ln w="12700">
            <a:miter lim="400000"/>
          </a:ln>
        </p:spPr>
      </p:pic>
      <p:pic>
        <p:nvPicPr>
          <p:cNvPr id="174" name="pasted-image.pdf"/>
          <p:cNvPicPr/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4302303" y="781479"/>
            <a:ext cx="2975758" cy="2832101"/>
          </a:xfrm>
          <a:prstGeom prst="rect">
            <a:avLst/>
          </a:prstGeom>
          <a:ln w="12700">
            <a:miter lim="400000"/>
          </a:ln>
        </p:spPr>
      </p:pic>
      <p:sp>
        <p:nvSpPr>
          <p:cNvPr id="175" name="Shape 175"/>
          <p:cNvSpPr>
            <a:spLocks noGrp="1"/>
          </p:cNvSpPr>
          <p:nvPr>
            <p:ph type="title"/>
          </p:nvPr>
        </p:nvSpPr>
        <p:spPr>
          <a:xfrm>
            <a:off x="138482" y="56120"/>
            <a:ext cx="8780204" cy="735015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rgbClr val="FFFB00"/>
                </a:solidFill>
                <a:uFill>
                  <a:solidFill>
                    <a:srgbClr val="FFFB00"/>
                  </a:solidFill>
                </a:uFill>
              </a:defRPr>
            </a:lvl1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fr-FR" sz="2800" dirty="0" err="1">
                <a:solidFill>
                  <a:srgbClr val="FFFFFF"/>
                </a:solidFill>
              </a:rPr>
              <a:t>Terrestrial</a:t>
            </a:r>
            <a:r>
              <a:rPr lang="fr-FR" sz="2800" dirty="0">
                <a:solidFill>
                  <a:srgbClr val="FFFFFF"/>
                </a:solidFill>
              </a:rPr>
              <a:t> </a:t>
            </a:r>
            <a:r>
              <a:rPr lang="fr-FR" sz="2800" dirty="0" err="1">
                <a:solidFill>
                  <a:srgbClr val="FFFFFF"/>
                </a:solidFill>
              </a:rPr>
              <a:t>seismology</a:t>
            </a:r>
            <a:r>
              <a:rPr lang="fr-FR" sz="2800" dirty="0">
                <a:solidFill>
                  <a:srgbClr val="FFFFFF"/>
                </a:solidFill>
              </a:rPr>
              <a:t> </a:t>
            </a:r>
            <a:r>
              <a:rPr lang="fr-FR" sz="2800" dirty="0" err="1">
                <a:solidFill>
                  <a:srgbClr val="FFFFFF"/>
                </a:solidFill>
              </a:rPr>
              <a:t>legacy</a:t>
            </a:r>
            <a:endParaRPr sz="2800" dirty="0">
              <a:solidFill>
                <a:srgbClr val="FFFFFF"/>
              </a:solidFill>
            </a:endParaRPr>
          </a:p>
        </p:txBody>
      </p:sp>
      <p:grpSp>
        <p:nvGrpSpPr>
          <p:cNvPr id="179" name="Group 179"/>
          <p:cNvGrpSpPr/>
          <p:nvPr/>
        </p:nvGrpSpPr>
        <p:grpSpPr>
          <a:xfrm>
            <a:off x="7200493" y="3157493"/>
            <a:ext cx="4361793" cy="2076659"/>
            <a:chOff x="0" y="-236812"/>
            <a:chExt cx="4361791" cy="2076658"/>
          </a:xfrm>
        </p:grpSpPr>
        <p:pic>
          <p:nvPicPr>
            <p:cNvPr id="176" name="hodokrone.png"/>
            <p:cNvPicPr/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0" y="0"/>
              <a:ext cx="1708428" cy="1839846"/>
            </a:xfrm>
            <a:prstGeom prst="rect">
              <a:avLst/>
            </a:prstGeom>
            <a:ln w="25400" cap="flat">
              <a:solidFill>
                <a:srgbClr val="F3F7F5"/>
              </a:solidFill>
              <a:prstDash val="solid"/>
              <a:miter lim="400000"/>
            </a:ln>
            <a:effectLst>
              <a:outerShdw blurRad="50800" dist="25400" dir="36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177" name="Shape 177"/>
            <p:cNvSpPr/>
            <p:nvPr/>
          </p:nvSpPr>
          <p:spPr>
            <a:xfrm>
              <a:off x="32787" y="-39189"/>
              <a:ext cx="2338781" cy="35394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t">
              <a:spAutoFit/>
            </a:bodyPr>
            <a:lstStyle>
              <a:lvl1pPr>
                <a:spcBef>
                  <a:spcPts val="1600"/>
                </a:spcBef>
                <a:defRPr sz="1600">
                  <a:latin typeface="Book Antiqua"/>
                  <a:ea typeface="Book Antiqua"/>
                  <a:cs typeface="Book Antiqua"/>
                  <a:sym typeface="Book Antiqua"/>
                </a:defRPr>
              </a:lvl1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/>
              </a:pPr>
              <a:r>
                <a:rPr kumimoji="0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Book Antiqua"/>
                  <a:sym typeface="Book Antiqua"/>
                </a:rPr>
                <a:t>A. Mohorovičić (1910)</a:t>
              </a:r>
            </a:p>
          </p:txBody>
        </p:sp>
        <p:pic>
          <p:nvPicPr>
            <p:cNvPr id="178" name="pasted-image.pdf"/>
            <p:cNvPicPr/>
            <p:nvPr/>
          </p:nvPicPr>
          <p:blipFill>
            <a:blip r:embed="rId13">
              <a:extLst/>
            </a:blip>
            <a:srcRect/>
            <a:stretch>
              <a:fillRect/>
            </a:stretch>
          </p:blipFill>
          <p:spPr>
            <a:xfrm>
              <a:off x="2312067" y="-236812"/>
              <a:ext cx="2049724" cy="1783260"/>
            </a:xfrm>
            <a:prstGeom prst="rect">
              <a:avLst/>
            </a:prstGeom>
            <a:ln w="25400" cap="flat">
              <a:solidFill>
                <a:srgbClr val="F3F7F5"/>
              </a:solidFill>
              <a:prstDash val="solid"/>
              <a:miter lim="400000"/>
            </a:ln>
            <a:effectLst>
              <a:outerShdw blurRad="50800" dist="25400" dir="3600000" rotWithShape="0">
                <a:srgbClr val="000000">
                  <a:alpha val="70000"/>
                </a:srgbClr>
              </a:outerShdw>
            </a:effectLst>
          </p:spPr>
        </p:pic>
      </p:grpSp>
      <p:grpSp>
        <p:nvGrpSpPr>
          <p:cNvPr id="182" name="Group 182"/>
          <p:cNvGrpSpPr/>
          <p:nvPr/>
        </p:nvGrpSpPr>
        <p:grpSpPr>
          <a:xfrm>
            <a:off x="8018877" y="5100511"/>
            <a:ext cx="2304674" cy="1623178"/>
            <a:chOff x="0" y="-48215"/>
            <a:chExt cx="2304673" cy="1623176"/>
          </a:xfrm>
        </p:grpSpPr>
        <p:pic>
          <p:nvPicPr>
            <p:cNvPr id="180" name="Lehmann-1.png"/>
            <p:cNvPicPr/>
            <p:nvPr/>
          </p:nvPicPr>
          <p:blipFill>
            <a:blip r:embed="rId14">
              <a:extLst/>
            </a:blip>
            <a:stretch>
              <a:fillRect/>
            </a:stretch>
          </p:blipFill>
          <p:spPr>
            <a:xfrm>
              <a:off x="0" y="0"/>
              <a:ext cx="2304674" cy="1574962"/>
            </a:xfrm>
            <a:prstGeom prst="rect">
              <a:avLst/>
            </a:prstGeom>
            <a:ln w="25400" cap="flat">
              <a:solidFill>
                <a:srgbClr val="F3F7F5"/>
              </a:solidFill>
              <a:prstDash val="solid"/>
              <a:miter lim="400000"/>
            </a:ln>
            <a:effectLst>
              <a:outerShdw blurRad="50800" dist="25400" dir="36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181" name="Shape 181"/>
            <p:cNvSpPr/>
            <p:nvPr/>
          </p:nvSpPr>
          <p:spPr>
            <a:xfrm>
              <a:off x="10221" y="-48216"/>
              <a:ext cx="1668536" cy="393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38100" tIns="38100" rIns="38100" bIns="38100" numCol="1" anchor="t">
              <a:noAutofit/>
            </a:bodyPr>
            <a:lstStyle>
              <a:lvl1pPr>
                <a:spcBef>
                  <a:spcPts val="1600"/>
                </a:spcBef>
                <a:defRPr sz="1600">
                  <a:latin typeface="+mn-lt"/>
                  <a:ea typeface="+mn-ea"/>
                  <a:cs typeface="+mn-cs"/>
                  <a:sym typeface="Times"/>
                </a:defRPr>
              </a:lvl1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1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/>
              </a:pPr>
              <a:r>
                <a:rPr kumimoji="0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"/>
                  <a:ea typeface="Times"/>
                  <a:cs typeface="Times"/>
                  <a:sym typeface="Times"/>
                </a:rPr>
                <a:t>Lehman (1936)</a:t>
              </a:r>
            </a:p>
          </p:txBody>
        </p:sp>
      </p:grpSp>
      <p:sp>
        <p:nvSpPr>
          <p:cNvPr id="184" name="Shape 184"/>
          <p:cNvSpPr/>
          <p:nvPr/>
        </p:nvSpPr>
        <p:spPr>
          <a:xfrm>
            <a:off x="2081149" y="4017189"/>
            <a:ext cx="1336080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kumimoji="0" lang="fr-FR" sz="12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Helvetica"/>
                <a:ea typeface="Helvetica"/>
                <a:cs typeface="Helvetica"/>
                <a:sym typeface="Helvetica"/>
              </a:rPr>
              <a:t>Earthquake</a:t>
            </a:r>
            <a:r>
              <a:rPr kumimoji="0" lang="fr-FR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Helvetica"/>
                <a:ea typeface="Helvetica"/>
                <a:cs typeface="Helvetica"/>
                <a:sym typeface="Helvetica"/>
              </a:rPr>
              <a:t> in </a:t>
            </a:r>
            <a:r>
              <a:rPr kumimoji="0" sz="1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Helvetica"/>
                <a:ea typeface="Helvetica"/>
                <a:cs typeface="Helvetica"/>
                <a:sym typeface="Helvetica"/>
              </a:rPr>
              <a:t>Tokyo, M=5.8</a:t>
            </a:r>
          </a:p>
        </p:txBody>
      </p:sp>
    </p:spTree>
    <p:extLst>
      <p:ext uri="{BB962C8B-B14F-4D97-AF65-F5344CB8AC3E}">
        <p14:creationId xmlns:p14="http://schemas.microsoft.com/office/powerpoint/2010/main" val="2306131213"/>
      </p:ext>
    </p:extLst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" grpId="0" animBg="1" advAuto="0"/>
      <p:bldP spid="169" grpId="0" animBg="1" advAuto="0"/>
      <p:bldP spid="179" grpId="0" animBg="1" advAuto="0"/>
      <p:bldP spid="182" grpId="0" animBg="1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image.png"/>
          <p:cNvPicPr/>
          <p:nvPr/>
        </p:nvPicPr>
        <p:blipFill>
          <a:blip r:embed="rId3">
            <a:alphaModFix amt="25133"/>
            <a:extLst/>
          </a:blip>
          <a:stretch>
            <a:fillRect/>
          </a:stretch>
        </p:blipFill>
        <p:spPr>
          <a:xfrm>
            <a:off x="7339419" y="2597926"/>
            <a:ext cx="762001" cy="762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image.png"/>
          <p:cNvPicPr/>
          <p:nvPr/>
        </p:nvPicPr>
        <p:blipFill>
          <a:blip r:embed="rId4">
            <a:alphaModFix amt="25133"/>
            <a:extLst/>
          </a:blip>
          <a:stretch>
            <a:fillRect/>
          </a:stretch>
        </p:blipFill>
        <p:spPr>
          <a:xfrm>
            <a:off x="8916415" y="1435529"/>
            <a:ext cx="1612901" cy="1612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pasted-image.pdf"/>
          <p:cNvPicPr/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200304" y="625307"/>
            <a:ext cx="3169823" cy="3169824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image.png"/>
          <p:cNvPicPr/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188189" y="927529"/>
            <a:ext cx="3494315" cy="2717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image.png"/>
          <p:cNvPicPr/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585728" y="959279"/>
            <a:ext cx="2590801" cy="2590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pasted-image.pdf"/>
          <p:cNvPicPr/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02303" y="781479"/>
            <a:ext cx="2975758" cy="2832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4" name="rays.png"/>
          <p:cNvPicPr/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532514" y="730679"/>
            <a:ext cx="2805665" cy="2933701"/>
          </a:xfrm>
          <a:prstGeom prst="rect">
            <a:avLst/>
          </a:prstGeom>
          <a:ln w="12700">
            <a:miter lim="400000"/>
          </a:ln>
        </p:spPr>
      </p:pic>
      <p:sp>
        <p:nvSpPr>
          <p:cNvPr id="17" name="Shape 175">
            <a:extLst>
              <a:ext uri="{FF2B5EF4-FFF2-40B4-BE49-F238E27FC236}">
                <a16:creationId xmlns:a16="http://schemas.microsoft.com/office/drawing/2014/main" id="{FB37A60C-2427-8447-AD13-50574B8F9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82" y="56120"/>
            <a:ext cx="8780204" cy="735015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rgbClr val="FFFB00"/>
                </a:solidFill>
                <a:uFill>
                  <a:solidFill>
                    <a:srgbClr val="FFFB00"/>
                  </a:solidFill>
                </a:uFill>
              </a:defRPr>
            </a:lvl1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fr-FR" sz="2800" dirty="0" err="1">
                <a:solidFill>
                  <a:srgbClr val="FFFFFF"/>
                </a:solidFill>
              </a:rPr>
              <a:t>Terrestrial</a:t>
            </a:r>
            <a:r>
              <a:rPr lang="fr-FR" sz="2800" dirty="0">
                <a:solidFill>
                  <a:srgbClr val="FFFFFF"/>
                </a:solidFill>
              </a:rPr>
              <a:t> </a:t>
            </a:r>
            <a:r>
              <a:rPr lang="fr-FR" sz="2800" dirty="0" err="1">
                <a:solidFill>
                  <a:srgbClr val="FFFFFF"/>
                </a:solidFill>
              </a:rPr>
              <a:t>seismology</a:t>
            </a:r>
            <a:r>
              <a:rPr lang="fr-FR" sz="2800" dirty="0">
                <a:solidFill>
                  <a:srgbClr val="FFFFFF"/>
                </a:solidFill>
              </a:rPr>
              <a:t> </a:t>
            </a:r>
            <a:r>
              <a:rPr lang="fr-FR" sz="2800" dirty="0" err="1">
                <a:solidFill>
                  <a:srgbClr val="FFFFFF"/>
                </a:solidFill>
              </a:rPr>
              <a:t>today</a:t>
            </a:r>
            <a:endParaRPr sz="2800" dirty="0">
              <a:solidFill>
                <a:srgbClr val="FFFFFF"/>
              </a:solidFill>
            </a:endParaRP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AEB36EF0-252B-3F4B-8D99-1FDE767861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09143" y="3700049"/>
            <a:ext cx="5418107" cy="2763234"/>
          </a:xfrm>
          <a:prstGeom prst="rect">
            <a:avLst/>
          </a:prstGeom>
        </p:spPr>
      </p:pic>
      <p:sp>
        <p:nvSpPr>
          <p:cNvPr id="18" name="ZoneTexte 17">
            <a:extLst>
              <a:ext uri="{FF2B5EF4-FFF2-40B4-BE49-F238E27FC236}">
                <a16:creationId xmlns:a16="http://schemas.microsoft.com/office/drawing/2014/main" id="{DFE2FE16-CCB5-6641-B907-D2C54D688C73}"/>
              </a:ext>
            </a:extLst>
          </p:cNvPr>
          <p:cNvSpPr txBox="1"/>
          <p:nvPr/>
        </p:nvSpPr>
        <p:spPr>
          <a:xfrm>
            <a:off x="11451053" y="5896078"/>
            <a:ext cx="487446" cy="28725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584200" hangingPunct="0"/>
            <a:r>
              <a:rPr lang="fr-FR" sz="1200" i="1" kern="0" dirty="0">
                <a:solidFill>
                  <a:srgbClr val="000000"/>
                </a:solidFill>
                <a:sym typeface="Helvetica Light"/>
              </a:rPr>
              <a:t>BGS</a:t>
            </a:r>
          </a:p>
        </p:txBody>
      </p:sp>
      <p:sp>
        <p:nvSpPr>
          <p:cNvPr id="19" name="Shape 196">
            <a:extLst>
              <a:ext uri="{FF2B5EF4-FFF2-40B4-BE49-F238E27FC236}">
                <a16:creationId xmlns:a16="http://schemas.microsoft.com/office/drawing/2014/main" id="{3ED2423A-E35A-D443-B313-19C11F11A237}"/>
              </a:ext>
            </a:extLst>
          </p:cNvPr>
          <p:cNvSpPr/>
          <p:nvPr/>
        </p:nvSpPr>
        <p:spPr>
          <a:xfrm>
            <a:off x="6785830" y="6344567"/>
            <a:ext cx="4685578" cy="41036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numCol="1" anchor="ctr">
            <a:spAutoFit/>
          </a:bodyPr>
          <a:lstStyle>
            <a:lvl1pPr>
              <a:defRPr sz="1600"/>
            </a:lvl1pPr>
          </a:lstStyle>
          <a:p>
            <a:pPr defTabSz="457200">
              <a:defRPr sz="1800"/>
            </a:pPr>
            <a:r>
              <a:rPr sz="2000" kern="0" dirty="0">
                <a:solidFill>
                  <a:sysClr val="windowText" lastClr="000000"/>
                </a:solidFill>
                <a:latin typeface="Helvetica"/>
                <a:ea typeface="Helvetica"/>
                <a:cs typeface="Helvetica"/>
                <a:sym typeface="Helvetica"/>
              </a:rPr>
              <a:t>&gt;</a:t>
            </a:r>
            <a:r>
              <a:rPr lang="fr-FR" sz="2000" kern="0" dirty="0">
                <a:solidFill>
                  <a:sysClr val="windowText" lastClr="000000"/>
                </a:solidFill>
                <a:latin typeface="Helvetica"/>
                <a:ea typeface="Helvetica"/>
                <a:cs typeface="Helvetica"/>
                <a:sym typeface="Helvetica"/>
              </a:rPr>
              <a:t> </a:t>
            </a:r>
            <a:r>
              <a:rPr sz="2000" kern="0" dirty="0">
                <a:solidFill>
                  <a:sysClr val="windowText" lastClr="000000"/>
                </a:solidFill>
                <a:latin typeface="Helvetica"/>
                <a:ea typeface="Helvetica"/>
                <a:cs typeface="Helvetica"/>
                <a:sym typeface="Helvetica"/>
              </a:rPr>
              <a:t>20000 </a:t>
            </a:r>
            <a:r>
              <a:rPr lang="fr-FR" sz="2000" kern="0" dirty="0" err="1">
                <a:solidFill>
                  <a:sysClr val="windowText" lastClr="000000"/>
                </a:solidFill>
                <a:latin typeface="Helvetica"/>
                <a:ea typeface="Helvetica"/>
                <a:cs typeface="Helvetica"/>
                <a:sym typeface="Helvetica"/>
              </a:rPr>
              <a:t>seismic</a:t>
            </a:r>
            <a:r>
              <a:rPr lang="fr-FR" sz="2000" kern="0" dirty="0">
                <a:solidFill>
                  <a:sysClr val="windowText" lastClr="000000"/>
                </a:solidFill>
                <a:latin typeface="Helvetica"/>
                <a:ea typeface="Helvetica"/>
                <a:cs typeface="Helvetica"/>
                <a:sym typeface="Helvetica"/>
              </a:rPr>
              <a:t> stations = « detectors »</a:t>
            </a:r>
            <a:endParaRPr sz="2000" kern="0" dirty="0">
              <a:solidFill>
                <a:sysClr val="windowText" lastClr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13C4B84F-6682-4848-8E08-72D66B5FE3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28707" y="3781724"/>
            <a:ext cx="3879154" cy="3008866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341233EF-52B0-214D-B2B4-D74F3C4FD82C}"/>
              </a:ext>
            </a:extLst>
          </p:cNvPr>
          <p:cNvSpPr txBox="1"/>
          <p:nvPr/>
        </p:nvSpPr>
        <p:spPr>
          <a:xfrm>
            <a:off x="-548470" y="4722593"/>
            <a:ext cx="3160091" cy="71814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584200" hangingPunct="0"/>
            <a:r>
              <a:rPr lang="fr-FR" sz="2000" kern="0" dirty="0" err="1">
                <a:solidFill>
                  <a:srgbClr val="000000"/>
                </a:solidFill>
                <a:latin typeface="Arial"/>
                <a:cs typeface="Arial"/>
                <a:sym typeface="Helvetica Light"/>
              </a:rPr>
              <a:t>Earthquakes</a:t>
            </a:r>
            <a:r>
              <a:rPr lang="fr-FR" sz="2000" kern="0" dirty="0">
                <a:solidFill>
                  <a:srgbClr val="000000"/>
                </a:solidFill>
                <a:latin typeface="Arial"/>
                <a:cs typeface="Arial"/>
                <a:sym typeface="Helvetica Light"/>
              </a:rPr>
              <a:t> </a:t>
            </a:r>
          </a:p>
          <a:p>
            <a:pPr algn="ctr" defTabSz="584200" hangingPunct="0"/>
            <a:r>
              <a:rPr lang="fr-FR" sz="2000" kern="0" dirty="0">
                <a:solidFill>
                  <a:srgbClr val="000000"/>
                </a:solidFill>
                <a:latin typeface="Arial"/>
                <a:cs typeface="Arial"/>
                <a:sym typeface="Helvetica Light"/>
              </a:rPr>
              <a:t>= « sources » </a:t>
            </a:r>
          </a:p>
        </p:txBody>
      </p:sp>
    </p:spTree>
    <p:extLst>
      <p:ext uri="{BB962C8B-B14F-4D97-AF65-F5344CB8AC3E}">
        <p14:creationId xmlns:p14="http://schemas.microsoft.com/office/powerpoint/2010/main" val="877745520"/>
      </p:ext>
    </p:extLst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6" dur="1500" fill="hold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" grpId="0" animBg="1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SummaryFig.png" descr="SummaryFig"/>
          <p:cNvPicPr/>
          <p:nvPr/>
        </p:nvPicPr>
        <p:blipFill>
          <a:blip r:embed="rId3">
            <a:extLst/>
          </a:blip>
          <a:srcRect r="5000"/>
          <a:stretch>
            <a:fillRect/>
          </a:stretch>
        </p:blipFill>
        <p:spPr>
          <a:xfrm>
            <a:off x="4695826" y="1238250"/>
            <a:ext cx="7239001" cy="5106988"/>
          </a:xfrm>
          <a:prstGeom prst="rect">
            <a:avLst/>
          </a:prstGeom>
          <a:ln w="12700">
            <a:miter lim="400000"/>
          </a:ln>
        </p:spPr>
      </p:pic>
      <p:sp>
        <p:nvSpPr>
          <p:cNvPr id="26" name="Shape 279"/>
          <p:cNvSpPr/>
          <p:nvPr/>
        </p:nvSpPr>
        <p:spPr>
          <a:xfrm>
            <a:off x="10487027" y="1900238"/>
            <a:ext cx="1447800" cy="44196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27" name="Shape 280"/>
          <p:cNvSpPr/>
          <p:nvPr/>
        </p:nvSpPr>
        <p:spPr>
          <a:xfrm>
            <a:off x="9267826" y="1214438"/>
            <a:ext cx="14478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28" name="Shape 281"/>
          <p:cNvSpPr/>
          <p:nvPr/>
        </p:nvSpPr>
        <p:spPr>
          <a:xfrm>
            <a:off x="9572627" y="5786438"/>
            <a:ext cx="14478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29" name="Shape 282"/>
          <p:cNvSpPr/>
          <p:nvPr/>
        </p:nvSpPr>
        <p:spPr>
          <a:xfrm>
            <a:off x="9572626" y="1366839"/>
            <a:ext cx="1295400" cy="381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30" name="Shape 283"/>
          <p:cNvSpPr/>
          <p:nvPr/>
        </p:nvSpPr>
        <p:spPr>
          <a:xfrm>
            <a:off x="7515226" y="2357438"/>
            <a:ext cx="1524000" cy="5334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31" name="Shape 284"/>
          <p:cNvSpPr/>
          <p:nvPr/>
        </p:nvSpPr>
        <p:spPr>
          <a:xfrm>
            <a:off x="5076826" y="1290638"/>
            <a:ext cx="14478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32" name="Shape 285"/>
          <p:cNvSpPr/>
          <p:nvPr/>
        </p:nvSpPr>
        <p:spPr>
          <a:xfrm>
            <a:off x="7362826" y="5176838"/>
            <a:ext cx="20574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33" name="Shape 286"/>
          <p:cNvSpPr/>
          <p:nvPr/>
        </p:nvSpPr>
        <p:spPr>
          <a:xfrm>
            <a:off x="6753226" y="5405438"/>
            <a:ext cx="15240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34" name="Shape 287"/>
          <p:cNvSpPr/>
          <p:nvPr/>
        </p:nvSpPr>
        <p:spPr>
          <a:xfrm>
            <a:off x="6981826" y="4719638"/>
            <a:ext cx="14478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sp>
        <p:nvSpPr>
          <p:cNvPr id="35" name="Shape 288"/>
          <p:cNvSpPr/>
          <p:nvPr/>
        </p:nvSpPr>
        <p:spPr>
          <a:xfrm>
            <a:off x="7058026" y="1519238"/>
            <a:ext cx="1752600" cy="4572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  <a:round/>
          </a:ln>
        </p:spPr>
        <p:txBody>
          <a:bodyPr lIns="45690" tIns="45690" rIns="45690" bIns="45690" anchor="ctr"/>
          <a:lstStyle/>
          <a:p>
            <a:pPr defTabSz="456893">
              <a:defRPr sz="1800">
                <a:solidFill>
                  <a:srgbClr val="FFFFFF"/>
                </a:solidFill>
                <a:latin typeface="+mn-lt"/>
                <a:ea typeface="+mn-ea"/>
                <a:cs typeface="+mn-cs"/>
                <a:sym typeface="Times"/>
              </a:defRPr>
            </a:pPr>
            <a:endParaRPr kern="0">
              <a:solidFill>
                <a:srgbClr val="FFFFFF"/>
              </a:solidFill>
              <a:latin typeface="Arial Narrow"/>
              <a:ea typeface="Times"/>
              <a:cs typeface="Arial Narrow"/>
              <a:sym typeface="Times"/>
            </a:endParaRPr>
          </a:p>
        </p:txBody>
      </p:sp>
      <p:pic>
        <p:nvPicPr>
          <p:cNvPr id="36" name="MoonInterior.png" descr="MoonInterior"/>
          <p:cNvPicPr/>
          <p:nvPr/>
        </p:nvPicPr>
        <p:blipFill>
          <a:blip r:embed="rId4">
            <a:alphaModFix amt="60000"/>
            <a:extLst/>
          </a:blip>
          <a:stretch>
            <a:fillRect/>
          </a:stretch>
        </p:blipFill>
        <p:spPr>
          <a:xfrm>
            <a:off x="4391026" y="909638"/>
            <a:ext cx="7543800" cy="5773738"/>
          </a:xfrm>
          <a:prstGeom prst="rect">
            <a:avLst/>
          </a:prstGeom>
          <a:ln w="12700">
            <a:miter lim="400000"/>
          </a:ln>
        </p:spPr>
      </p:pic>
      <p:sp>
        <p:nvSpPr>
          <p:cNvPr id="37" name="Shape 290"/>
          <p:cNvSpPr/>
          <p:nvPr/>
        </p:nvSpPr>
        <p:spPr>
          <a:xfrm>
            <a:off x="9293227" y="2340630"/>
            <a:ext cx="2743200" cy="646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690" tIns="45690" rIns="45690" bIns="45690">
            <a:spAutoFit/>
          </a:bodyPr>
          <a:lstStyle>
            <a:lvl1pPr>
              <a:defRPr sz="1800">
                <a:solidFill>
                  <a:srgbClr val="FFFF00"/>
                </a:solidFill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Deep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mantle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warm</a:t>
            </a:r>
          </a:p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Maybe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with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partial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melt</a:t>
            </a:r>
            <a:endParaRPr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</p:txBody>
      </p:sp>
      <p:sp>
        <p:nvSpPr>
          <p:cNvPr id="38" name="Shape 291"/>
          <p:cNvSpPr/>
          <p:nvPr/>
        </p:nvSpPr>
        <p:spPr>
          <a:xfrm>
            <a:off x="9344026" y="3384796"/>
            <a:ext cx="2743200" cy="646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690" tIns="45690" rIns="45690" bIns="45690">
            <a:spAutoFit/>
          </a:bodyPr>
          <a:lstStyle>
            <a:lvl1pPr>
              <a:defRPr sz="1800">
                <a:solidFill>
                  <a:srgbClr val="FFFF00"/>
                </a:solidFill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350 km radius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fluid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core</a:t>
            </a:r>
            <a:endParaRPr lang="fr-FR"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Iron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rich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with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volatile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element</a:t>
            </a:r>
            <a:endParaRPr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</p:txBody>
      </p:sp>
      <p:sp>
        <p:nvSpPr>
          <p:cNvPr id="39" name="Shape 292"/>
          <p:cNvSpPr/>
          <p:nvPr/>
        </p:nvSpPr>
        <p:spPr>
          <a:xfrm>
            <a:off x="9293227" y="4872043"/>
            <a:ext cx="3048000" cy="3692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690" tIns="45690" rIns="45690" bIns="45690">
            <a:spAutoFit/>
          </a:bodyPr>
          <a:lstStyle>
            <a:lvl1pPr>
              <a:defRPr sz="1800">
                <a:solidFill>
                  <a:srgbClr val="FFFF00"/>
                </a:solidFill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A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solid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inner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core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? </a:t>
            </a:r>
            <a:endParaRPr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</p:txBody>
      </p:sp>
      <p:sp>
        <p:nvSpPr>
          <p:cNvPr id="40" name="Shape 293"/>
          <p:cNvSpPr/>
          <p:nvPr/>
        </p:nvSpPr>
        <p:spPr>
          <a:xfrm>
            <a:off x="10227510" y="1702347"/>
            <a:ext cx="1607111" cy="646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690" tIns="45690" rIns="45690" bIns="45690">
            <a:spAutoFit/>
          </a:bodyPr>
          <a:lstStyle>
            <a:lvl1pPr>
              <a:defRPr sz="1800">
                <a:solidFill>
                  <a:srgbClr val="FFFF00"/>
                </a:solidFill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Thin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primary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crust</a:t>
            </a:r>
            <a:endParaRPr lang="fr-FR"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(</a:t>
            </a:r>
            <a:r>
              <a:rPr lang="fr-FR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basaltic</a:t>
            </a:r>
            <a:r>
              <a:rPr lang="fr-FR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)</a:t>
            </a:r>
            <a:endParaRPr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</p:txBody>
      </p:sp>
      <p:sp>
        <p:nvSpPr>
          <p:cNvPr id="41" name="Shape 294"/>
          <p:cNvSpPr/>
          <p:nvPr/>
        </p:nvSpPr>
        <p:spPr>
          <a:xfrm>
            <a:off x="7134231" y="2433642"/>
            <a:ext cx="1685657" cy="3692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690" tIns="45690" rIns="45690" bIns="45690">
            <a:spAutoFit/>
          </a:bodyPr>
          <a:lstStyle>
            <a:lvl1pPr>
              <a:defRPr sz="1800">
                <a:solidFill>
                  <a:srgbClr val="FFFF00"/>
                </a:solidFill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i="1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Deep</a:t>
            </a:r>
            <a:r>
              <a:rPr lang="fr-FR" i="1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i="1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moonquakes</a:t>
            </a:r>
            <a:endParaRPr i="1"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</p:txBody>
      </p:sp>
      <p:sp>
        <p:nvSpPr>
          <p:cNvPr id="42" name="Shape 295"/>
          <p:cNvSpPr/>
          <p:nvPr/>
        </p:nvSpPr>
        <p:spPr>
          <a:xfrm>
            <a:off x="6829429" y="1443043"/>
            <a:ext cx="1895651" cy="3692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690" tIns="45690" rIns="45690" bIns="45690">
            <a:spAutoFit/>
          </a:bodyPr>
          <a:lstStyle>
            <a:lvl1pPr>
              <a:defRPr sz="1800">
                <a:solidFill>
                  <a:srgbClr val="FFFF00"/>
                </a:solidFill>
                <a:latin typeface="+mn-lt"/>
                <a:ea typeface="+mn-ea"/>
                <a:cs typeface="+mn-cs"/>
                <a:sym typeface="Times"/>
              </a:defRPr>
            </a:lvl1pPr>
          </a:lstStyle>
          <a:p>
            <a:pPr defTabSz="456893">
              <a:defRPr>
                <a:solidFill>
                  <a:srgbClr val="000000"/>
                </a:solidFill>
              </a:defRPr>
            </a:pPr>
            <a:r>
              <a:rPr lang="fr-FR" i="1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Shallow</a:t>
            </a:r>
            <a:r>
              <a:rPr lang="fr-FR" i="1" kern="0" dirty="0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 </a:t>
            </a:r>
            <a:r>
              <a:rPr lang="fr-FR" i="1" kern="0" dirty="0" err="1">
                <a:solidFill>
                  <a:srgbClr val="FFFFFF"/>
                </a:solidFill>
                <a:latin typeface="Arial Narrow"/>
                <a:ea typeface="Times"/>
                <a:cs typeface="Arial Narrow"/>
              </a:rPr>
              <a:t>moonquakes</a:t>
            </a:r>
            <a:endParaRPr i="1" kern="0" dirty="0">
              <a:solidFill>
                <a:srgbClr val="FFFFFF"/>
              </a:solidFill>
              <a:latin typeface="Arial Narrow"/>
              <a:ea typeface="Times"/>
              <a:cs typeface="Arial Narrow"/>
            </a:endParaRPr>
          </a:p>
        </p:txBody>
      </p:sp>
      <p:sp>
        <p:nvSpPr>
          <p:cNvPr id="43" name="Shape 296"/>
          <p:cNvSpPr>
            <a:spLocks noGrp="1"/>
          </p:cNvSpPr>
          <p:nvPr>
            <p:ph type="title"/>
          </p:nvPr>
        </p:nvSpPr>
        <p:spPr>
          <a:xfrm>
            <a:off x="981076" y="-19066"/>
            <a:ext cx="7781925" cy="7350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FFF20C"/>
                </a:solidFill>
              </a:defRPr>
            </a:lvl1pPr>
          </a:lstStyle>
          <a:p>
            <a:pPr indent="0" defTabSz="914400">
              <a:lnSpc>
                <a:spcPct val="100000"/>
              </a:lnSpc>
              <a:defRPr/>
            </a:pPr>
            <a:r>
              <a:rPr lang="fr-FR" sz="2800" dirty="0">
                <a:solidFill>
                  <a:schemeClr val="bg1"/>
                </a:solidFill>
              </a:rPr>
              <a:t>Moon </a:t>
            </a:r>
            <a:r>
              <a:rPr lang="fr-FR" sz="2800" dirty="0" err="1">
                <a:solidFill>
                  <a:schemeClr val="bg1"/>
                </a:solidFill>
              </a:rPr>
              <a:t>seismology</a:t>
            </a:r>
            <a:r>
              <a:rPr lang="fr-FR" sz="2800" dirty="0">
                <a:solidFill>
                  <a:schemeClr val="bg1"/>
                </a:solidFill>
              </a:rPr>
              <a:t>: Apollo missions</a:t>
            </a:r>
          </a:p>
        </p:txBody>
      </p:sp>
      <p:cxnSp>
        <p:nvCxnSpPr>
          <p:cNvPr id="44" name="Connecteur droit avec flèche 43"/>
          <p:cNvCxnSpPr/>
          <p:nvPr/>
        </p:nvCxnSpPr>
        <p:spPr>
          <a:xfrm flipH="1">
            <a:off x="8382146" y="2890839"/>
            <a:ext cx="885680" cy="4191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miter lim="400000"/>
            <a:tailEnd type="arrow"/>
          </a:ln>
          <a:effectLst/>
        </p:spPr>
      </p:cxnSp>
      <p:cxnSp>
        <p:nvCxnSpPr>
          <p:cNvPr id="45" name="Connecteur droit avec flèche 44"/>
          <p:cNvCxnSpPr/>
          <p:nvPr/>
        </p:nvCxnSpPr>
        <p:spPr>
          <a:xfrm flipH="1">
            <a:off x="8277226" y="3729038"/>
            <a:ext cx="11430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miter lim="400000"/>
            <a:tailEnd type="arrow"/>
          </a:ln>
          <a:effectLst/>
        </p:spPr>
      </p:cxnSp>
      <p:cxnSp>
        <p:nvCxnSpPr>
          <p:cNvPr id="46" name="Connecteur droit avec flèche 45"/>
          <p:cNvCxnSpPr/>
          <p:nvPr/>
        </p:nvCxnSpPr>
        <p:spPr>
          <a:xfrm flipH="1" flipV="1">
            <a:off x="7919966" y="3812129"/>
            <a:ext cx="1347860" cy="1280399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miter lim="400000"/>
            <a:tailEnd type="arrow"/>
          </a:ln>
          <a:effectLst/>
        </p:spPr>
      </p:cxnSp>
      <p:cxnSp>
        <p:nvCxnSpPr>
          <p:cNvPr id="47" name="Connecteur droit avec flèche 46"/>
          <p:cNvCxnSpPr/>
          <p:nvPr/>
        </p:nvCxnSpPr>
        <p:spPr>
          <a:xfrm flipH="1">
            <a:off x="9829946" y="1976438"/>
            <a:ext cx="424018" cy="20955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miter lim="400000"/>
            <a:tailEnd type="arrow"/>
          </a:ln>
          <a:effectLst/>
        </p:spPr>
      </p:cxnSp>
      <p:pic>
        <p:nvPicPr>
          <p:cNvPr id="48" name="230.jpg">
            <a:extLst>
              <a:ext uri="{FF2B5EF4-FFF2-40B4-BE49-F238E27FC236}">
                <a16:creationId xmlns:a16="http://schemas.microsoft.com/office/drawing/2014/main" id="{DD91D07E-239A-4946-83AD-762CBCB1419E}"/>
              </a:ext>
            </a:extLst>
          </p:cNvPr>
          <p:cNvPicPr/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06322" y="1812314"/>
            <a:ext cx="3911670" cy="3949700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AB42972C-7B2B-A946-80F4-079BAAF72E2F}"/>
              </a:ext>
            </a:extLst>
          </p:cNvPr>
          <p:cNvSpPr txBox="1"/>
          <p:nvPr/>
        </p:nvSpPr>
        <p:spPr>
          <a:xfrm>
            <a:off x="4368134" y="4451798"/>
            <a:ext cx="1219886" cy="34881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1600" b="0" i="0" u="none" strike="noStrike" cap="none" spc="0" normalizeH="0" baseline="0" dirty="0">
                <a:ln>
                  <a:noFill/>
                </a:ln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(1972-1977)</a:t>
            </a:r>
          </a:p>
        </p:txBody>
      </p:sp>
      <p:sp>
        <p:nvSpPr>
          <p:cNvPr id="50" name="ZoneTexte 49">
            <a:extLst>
              <a:ext uri="{FF2B5EF4-FFF2-40B4-BE49-F238E27FC236}">
                <a16:creationId xmlns:a16="http://schemas.microsoft.com/office/drawing/2014/main" id="{585F54F6-E361-4B4E-B317-84AFB61F79C4}"/>
              </a:ext>
            </a:extLst>
          </p:cNvPr>
          <p:cNvSpPr txBox="1"/>
          <p:nvPr/>
        </p:nvSpPr>
        <p:spPr>
          <a:xfrm>
            <a:off x="216976" y="6488668"/>
            <a:ext cx="16946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P.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Lognonné</a:t>
            </a:r>
            <a:endParaRPr lang="fr-FR" sz="1400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146210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812" y="0"/>
            <a:ext cx="10875264" cy="557076"/>
          </a:xfrm>
        </p:spPr>
        <p:txBody>
          <a:bodyPr/>
          <a:lstStyle/>
          <a:p>
            <a:r>
              <a:rPr lang="en-US" dirty="0"/>
              <a:t>Why going to Mars now ?</a:t>
            </a:r>
          </a:p>
        </p:txBody>
      </p:sp>
      <p:sp>
        <p:nvSpPr>
          <p:cNvPr id="31" name="Shape 137">
            <a:extLst>
              <a:ext uri="{FF2B5EF4-FFF2-40B4-BE49-F238E27FC236}">
                <a16:creationId xmlns:a16="http://schemas.microsoft.com/office/drawing/2014/main" id="{7325F804-D17B-CE41-AAD8-35F74E257703}"/>
              </a:ext>
            </a:extLst>
          </p:cNvPr>
          <p:cNvSpPr txBox="1">
            <a:spLocks/>
          </p:cNvSpPr>
          <p:nvPr/>
        </p:nvSpPr>
        <p:spPr>
          <a:xfrm>
            <a:off x="5716002" y="1296853"/>
            <a:ext cx="5869773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None/>
              <a:defRPr sz="2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Tx/>
              <a:buNone/>
              <a:tabLst/>
              <a:defRPr/>
            </a:pPr>
            <a:r>
              <a:rPr kumimoji="0" lang="fr-FR" sz="2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Mars never got as big as Earth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Tx/>
              <a:buNone/>
              <a:tabLst/>
              <a:defRPr/>
            </a:pPr>
            <a:r>
              <a:rPr kumimoji="0" lang="fr-FR" sz="2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It is neither too large, nor too small.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Tx/>
              <a:buNone/>
              <a:tabLst/>
              <a:defRPr/>
            </a:pPr>
            <a:endParaRPr kumimoji="0" lang="fr-FR" sz="2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2" name="Shape 138">
            <a:extLst>
              <a:ext uri="{FF2B5EF4-FFF2-40B4-BE49-F238E27FC236}">
                <a16:creationId xmlns:a16="http://schemas.microsoft.com/office/drawing/2014/main" id="{A815656E-E59F-C44F-A87B-12F763F26110}"/>
              </a:ext>
            </a:extLst>
          </p:cNvPr>
          <p:cNvSpPr txBox="1">
            <a:spLocks/>
          </p:cNvSpPr>
          <p:nvPr/>
        </p:nvSpPr>
        <p:spPr>
          <a:xfrm>
            <a:off x="523575" y="5544450"/>
            <a:ext cx="11062200" cy="91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2400"/>
              <a:buChar char="●"/>
              <a:defRPr sz="24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○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■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●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○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■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●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925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rgbClr val="D9D9D9"/>
              </a:buClr>
              <a:buSzPts val="1900"/>
              <a:buChar char="○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9250" algn="l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rgbClr val="D9D9D9"/>
              </a:buClr>
              <a:buSzPts val="1900"/>
              <a:buChar char="■"/>
              <a:defRPr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fr-FR" sz="2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And compared to Earth, it is relatively undisturbed.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fr-FR" sz="2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Its original crust is still preserved perfectly,</a:t>
            </a:r>
            <a:endParaRPr kumimoji="0" lang="fr-FR" sz="2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fr-FR" sz="2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fr-FR" sz="2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33" name="Shape 139">
            <a:extLst>
              <a:ext uri="{FF2B5EF4-FFF2-40B4-BE49-F238E27FC236}">
                <a16:creationId xmlns:a16="http://schemas.microsoft.com/office/drawing/2014/main" id="{73C7E877-0CDE-2E4C-AB93-09119695454D}"/>
              </a:ext>
            </a:extLst>
          </p:cNvPr>
          <p:cNvPicPr preferRelativeResize="0"/>
          <p:nvPr/>
        </p:nvPicPr>
        <p:blipFill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9863" y="2201895"/>
            <a:ext cx="2836152" cy="2836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Shape 140">
            <a:extLst>
              <a:ext uri="{FF2B5EF4-FFF2-40B4-BE49-F238E27FC236}">
                <a16:creationId xmlns:a16="http://schemas.microsoft.com/office/drawing/2014/main" id="{7083696F-80AD-BF4A-B024-55630F9869D1}"/>
              </a:ext>
            </a:extLst>
          </p:cNvPr>
          <p:cNvPicPr preferRelativeResize="0"/>
          <p:nvPr/>
        </p:nvPicPr>
        <p:blipFill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0663" y="1113828"/>
            <a:ext cx="4729200" cy="472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image.png">
            <a:extLst>
              <a:ext uri="{FF2B5EF4-FFF2-40B4-BE49-F238E27FC236}">
                <a16:creationId xmlns:a16="http://schemas.microsoft.com/office/drawing/2014/main" id="{524ECF69-F5EE-DF43-91A9-AFDE1FD062EE}"/>
              </a:ext>
            </a:extLst>
          </p:cNvPr>
          <p:cNvPicPr/>
          <p:nvPr/>
        </p:nvPicPr>
        <p:blipFill>
          <a:blip r:embed="rId5">
            <a:alphaModFix/>
            <a:extLst/>
          </a:blip>
          <a:stretch>
            <a:fillRect/>
          </a:stretch>
        </p:blipFill>
        <p:spPr>
          <a:xfrm>
            <a:off x="9483054" y="2967925"/>
            <a:ext cx="1370261" cy="1304091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35223373-CCF8-8E4B-B27F-A443EADBF46E}"/>
              </a:ext>
            </a:extLst>
          </p:cNvPr>
          <p:cNvSpPr txBox="1"/>
          <p:nvPr/>
        </p:nvSpPr>
        <p:spPr>
          <a:xfrm>
            <a:off x="216976" y="6488668"/>
            <a:ext cx="1541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 team</a:t>
            </a:r>
          </a:p>
        </p:txBody>
      </p:sp>
    </p:spTree>
    <p:extLst>
      <p:ext uri="{BB962C8B-B14F-4D97-AF65-F5344CB8AC3E}">
        <p14:creationId xmlns:p14="http://schemas.microsoft.com/office/powerpoint/2010/main" val="3400953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Shape 167">
            <a:extLst>
              <a:ext uri="{FF2B5EF4-FFF2-40B4-BE49-F238E27FC236}">
                <a16:creationId xmlns:a16="http://schemas.microsoft.com/office/drawing/2014/main" id="{60102A8C-222D-A044-9519-4382F880D77B}"/>
              </a:ext>
            </a:extLst>
          </p:cNvPr>
          <p:cNvPicPr preferRelativeResize="0"/>
          <p:nvPr/>
        </p:nvPicPr>
        <p:blipFill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177" y="1718953"/>
            <a:ext cx="4091153" cy="4672090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Shape 168">
            <a:extLst>
              <a:ext uri="{FF2B5EF4-FFF2-40B4-BE49-F238E27FC236}">
                <a16:creationId xmlns:a16="http://schemas.microsoft.com/office/drawing/2014/main" id="{3B05EB1D-2B57-9445-95DE-1D6DB5FADC32}"/>
              </a:ext>
            </a:extLst>
          </p:cNvPr>
          <p:cNvSpPr txBox="1">
            <a:spLocks/>
          </p:cNvSpPr>
          <p:nvPr/>
        </p:nvSpPr>
        <p:spPr>
          <a:xfrm>
            <a:off x="983177" y="756264"/>
            <a:ext cx="10544534" cy="763500"/>
          </a:xfrm>
          <a:prstGeom prst="rect">
            <a:avLst/>
          </a:prstGeom>
          <a:noFill/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458788" indent="0" algn="l" defTabSz="914400" rtl="0" eaLnBrk="1" latinLnBrk="0" hangingPunct="1">
              <a:lnSpc>
                <a:spcPts val="2800"/>
              </a:lnSpc>
              <a:spcBef>
                <a:spcPct val="0"/>
              </a:spcBef>
              <a:buNone/>
              <a:tabLst/>
              <a:defRPr sz="28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InSight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will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study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Mars’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interior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structure and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processes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to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understand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how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rocky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planets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formed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and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evolved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Narrow" pitchFamily="34" charset="0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Narrow" pitchFamily="34" charset="0"/>
              <a:ea typeface="+mj-ea"/>
              <a:cs typeface="+mj-cs"/>
            </a:endParaRPr>
          </a:p>
        </p:txBody>
      </p:sp>
      <p:sp>
        <p:nvSpPr>
          <p:cNvPr id="42" name="Shape 169">
            <a:extLst>
              <a:ext uri="{FF2B5EF4-FFF2-40B4-BE49-F238E27FC236}">
                <a16:creationId xmlns:a16="http://schemas.microsoft.com/office/drawing/2014/main" id="{E6342E7A-FF11-E24A-85D7-B487A6542459}"/>
              </a:ext>
            </a:extLst>
          </p:cNvPr>
          <p:cNvSpPr txBox="1">
            <a:spLocks/>
          </p:cNvSpPr>
          <p:nvPr/>
        </p:nvSpPr>
        <p:spPr>
          <a:xfrm>
            <a:off x="5909311" y="1947133"/>
            <a:ext cx="5618400" cy="38715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–"/>
              <a:defRPr sz="2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buFont typeface="Arial" pitchFamily="34" charset="0"/>
              <a:buChar char="–"/>
              <a:defRPr sz="19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1100"/>
              <a:buFont typeface="Arial"/>
              <a:buNone/>
              <a:tabLst/>
              <a:defRPr/>
            </a:pPr>
            <a:r>
              <a:rPr kumimoji="0" lang="fr-FR" sz="2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</a:t>
            </a:r>
            <a:r>
              <a:rPr kumimoji="0" lang="fr-FR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will</a:t>
            </a:r>
            <a:r>
              <a:rPr kumimoji="0" lang="fr-FR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determine</a:t>
            </a:r>
            <a:r>
              <a:rPr kumimoji="0" lang="fr-FR" sz="2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1100"/>
              <a:buFont typeface="Arial"/>
              <a:buNone/>
              <a:tabLst/>
              <a:defRPr/>
            </a:pPr>
            <a:endParaRPr kumimoji="0" lang="fr-FR" sz="2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size of the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core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;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what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it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made of; if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it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liquid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or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solid</a:t>
            </a:r>
            <a:endParaRPr kumimoji="0" lang="fr-FR" sz="2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thickness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structure of the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crust</a:t>
            </a:r>
            <a:endParaRPr kumimoji="0" lang="fr-FR" sz="2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structure of the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mantle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what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it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made of</a:t>
            </a: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How warm the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interior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how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much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heat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still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flowing</a:t>
            </a:r>
            <a:r>
              <a:rPr kumimoji="0" lang="fr-FR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out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Clr>
                <a:prstClr val="black"/>
              </a:buClr>
              <a:buSzPts val="1100"/>
              <a:buFont typeface="Arial"/>
              <a:buNone/>
              <a:tabLst/>
              <a:defRPr/>
            </a:pPr>
            <a:endParaRPr kumimoji="0" lang="fr-FR" sz="2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1100"/>
              <a:buFont typeface="Arial"/>
              <a:buNone/>
              <a:tabLst/>
              <a:defRPr/>
            </a:pPr>
            <a:endParaRPr kumimoji="0" lang="fr-FR" sz="2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43" name="Titre 4">
            <a:extLst>
              <a:ext uri="{FF2B5EF4-FFF2-40B4-BE49-F238E27FC236}">
                <a16:creationId xmlns:a16="http://schemas.microsoft.com/office/drawing/2014/main" id="{424F64EE-025C-8244-A482-8D9F3A00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739" y="0"/>
            <a:ext cx="10875264" cy="557076"/>
          </a:xfrm>
        </p:spPr>
        <p:txBody>
          <a:bodyPr/>
          <a:lstStyle/>
          <a:p>
            <a:r>
              <a:rPr lang="fr-FR" dirty="0"/>
              <a:t>First </a:t>
            </a:r>
            <a:r>
              <a:rPr lang="fr-FR" dirty="0" err="1"/>
              <a:t>InSight</a:t>
            </a:r>
            <a:r>
              <a:rPr lang="fr-FR" dirty="0"/>
              <a:t> </a:t>
            </a:r>
            <a:r>
              <a:rPr lang="fr-FR" dirty="0" err="1"/>
              <a:t>into</a:t>
            </a:r>
            <a:r>
              <a:rPr lang="fr-FR" dirty="0"/>
              <a:t> … the </a:t>
            </a:r>
            <a:r>
              <a:rPr lang="fr-FR" dirty="0" err="1"/>
              <a:t>deep</a:t>
            </a:r>
            <a:r>
              <a:rPr lang="fr-FR" dirty="0"/>
              <a:t> </a:t>
            </a:r>
            <a:r>
              <a:rPr lang="fr-FR" dirty="0" err="1"/>
              <a:t>interior</a:t>
            </a:r>
            <a:r>
              <a:rPr lang="fr-FR" dirty="0"/>
              <a:t> of Mars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6E992B5A-CD4A-4F40-B4EE-31195963DB26}"/>
              </a:ext>
            </a:extLst>
          </p:cNvPr>
          <p:cNvSpPr txBox="1"/>
          <p:nvPr/>
        </p:nvSpPr>
        <p:spPr>
          <a:xfrm>
            <a:off x="216976" y="6488668"/>
            <a:ext cx="1541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 team</a:t>
            </a:r>
          </a:p>
        </p:txBody>
      </p:sp>
    </p:spTree>
    <p:extLst>
      <p:ext uri="{BB962C8B-B14F-4D97-AF65-F5344CB8AC3E}">
        <p14:creationId xmlns:p14="http://schemas.microsoft.com/office/powerpoint/2010/main" val="460518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E4794A2-3540-2543-A6C8-539C8CE45231}"/>
              </a:ext>
            </a:extLst>
          </p:cNvPr>
          <p:cNvSpPr txBox="1">
            <a:spLocks/>
          </p:cNvSpPr>
          <p:nvPr/>
        </p:nvSpPr>
        <p:spPr>
          <a:xfrm>
            <a:off x="206644" y="61996"/>
            <a:ext cx="9144000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>
            <a:lvl1pPr marL="458788" indent="0" algn="l" defTabSz="914400" rtl="0" eaLnBrk="1" latinLnBrk="0" hangingPunct="1">
              <a:lnSpc>
                <a:spcPts val="2800"/>
              </a:lnSpc>
              <a:spcBef>
                <a:spcPct val="0"/>
              </a:spcBef>
              <a:buNone/>
              <a:tabLst/>
              <a:defRPr sz="28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 marL="458788" marR="0" lvl="0" indent="0" algn="l" defTabSz="914400" rtl="0" eaLnBrk="1" fontAlgn="auto" latinLnBrk="0" hangingPunct="1">
              <a:lnSpc>
                <a:spcPts val="28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Mars seismology: multiple sources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639FA82F-2C97-9F49-B6D0-735CC2244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5239" y="4170109"/>
            <a:ext cx="4694206" cy="2628755"/>
          </a:xfrm>
          <a:prstGeom prst="rect">
            <a:avLst/>
          </a:prstGeom>
        </p:spPr>
      </p:pic>
      <p:grpSp>
        <p:nvGrpSpPr>
          <p:cNvPr id="4" name="Group 4">
            <a:extLst>
              <a:ext uri="{FF2B5EF4-FFF2-40B4-BE49-F238E27FC236}">
                <a16:creationId xmlns:a16="http://schemas.microsoft.com/office/drawing/2014/main" id="{7EC4DB7D-73D8-0541-BBE3-40FA90B8BC1A}"/>
              </a:ext>
            </a:extLst>
          </p:cNvPr>
          <p:cNvGrpSpPr/>
          <p:nvPr/>
        </p:nvGrpSpPr>
        <p:grpSpPr>
          <a:xfrm>
            <a:off x="4659590" y="802679"/>
            <a:ext cx="4251671" cy="3355127"/>
            <a:chOff x="2393011" y="802678"/>
            <a:chExt cx="4251671" cy="335512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00B7105-F7AA-CA46-AD23-A6219748F16F}"/>
                </a:ext>
              </a:extLst>
            </p:cNvPr>
            <p:cNvSpPr/>
            <p:nvPr/>
          </p:nvSpPr>
          <p:spPr>
            <a:xfrm>
              <a:off x="2806247" y="1103180"/>
              <a:ext cx="3819411" cy="320692"/>
            </a:xfrm>
            <a:prstGeom prst="rect">
              <a:avLst/>
            </a:prstGeom>
            <a:solidFill>
              <a:schemeClr val="bg1"/>
            </a:solidFill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pic>
          <p:nvPicPr>
            <p:cNvPr id="6" name="Picture 84" descr="\\NBS-NASPS01\Div27FS\2745\cfpekarek\00_DISCO10_InSight_STEP 2\B_InSight10_From Doc Svcs\B.1_InSight10_Art\F010.tif">
              <a:extLst>
                <a:ext uri="{FF2B5EF4-FFF2-40B4-BE49-F238E27FC236}">
                  <a16:creationId xmlns:a16="http://schemas.microsoft.com/office/drawing/2014/main" id="{A04A65AE-1C8B-304E-881E-857ACB3888CB}"/>
                </a:ext>
              </a:extLst>
            </p:cNvPr>
            <p:cNvPicPr/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03235" y="1355814"/>
              <a:ext cx="3825434" cy="280199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F9F830C-7641-284C-8FA4-F11C528E923F}"/>
                </a:ext>
              </a:extLst>
            </p:cNvPr>
            <p:cNvSpPr/>
            <p:nvPr/>
          </p:nvSpPr>
          <p:spPr>
            <a:xfrm>
              <a:off x="5124537" y="1403305"/>
              <a:ext cx="1339258" cy="2374569"/>
            </a:xfrm>
            <a:prstGeom prst="rect">
              <a:avLst/>
            </a:prstGeom>
            <a:solidFill>
              <a:srgbClr val="008000">
                <a:alpha val="26000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EC6F76-3830-C446-A139-B47FBB7632FB}"/>
                </a:ext>
              </a:extLst>
            </p:cNvPr>
            <p:cNvSpPr/>
            <p:nvPr/>
          </p:nvSpPr>
          <p:spPr>
            <a:xfrm>
              <a:off x="4649623" y="1393807"/>
              <a:ext cx="474914" cy="2374569"/>
            </a:xfrm>
            <a:prstGeom prst="rect">
              <a:avLst/>
            </a:prstGeom>
            <a:solidFill>
              <a:srgbClr val="FF6600">
                <a:alpha val="26000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0" name="Parallelogram 58">
              <a:extLst>
                <a:ext uri="{FF2B5EF4-FFF2-40B4-BE49-F238E27FC236}">
                  <a16:creationId xmlns:a16="http://schemas.microsoft.com/office/drawing/2014/main" id="{A9A899CB-D023-D64E-80D2-9058923E7D71}"/>
                </a:ext>
              </a:extLst>
            </p:cNvPr>
            <p:cNvSpPr/>
            <p:nvPr/>
          </p:nvSpPr>
          <p:spPr>
            <a:xfrm rot="5187099">
              <a:off x="3907405" y="1700337"/>
              <a:ext cx="1288442" cy="1512406"/>
            </a:xfrm>
            <a:prstGeom prst="parallelogram">
              <a:avLst>
                <a:gd name="adj" fmla="val 81059"/>
              </a:avLst>
            </a:prstGeom>
            <a:solidFill>
              <a:schemeClr val="tx1">
                <a:alpha val="26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1" name="ZoneTexte 15">
              <a:extLst>
                <a:ext uri="{FF2B5EF4-FFF2-40B4-BE49-F238E27FC236}">
                  <a16:creationId xmlns:a16="http://schemas.microsoft.com/office/drawing/2014/main" id="{47834A0F-6F66-C643-8B62-E2FFEC8D2A55}"/>
                </a:ext>
              </a:extLst>
            </p:cNvPr>
            <p:cNvSpPr txBox="1"/>
            <p:nvPr/>
          </p:nvSpPr>
          <p:spPr>
            <a:xfrm>
              <a:off x="5389636" y="2136020"/>
              <a:ext cx="1255046" cy="923330"/>
            </a:xfrm>
            <a:prstGeom prst="rect">
              <a:avLst/>
            </a:prstGeom>
            <a:solidFill>
              <a:schemeClr val="bg1">
                <a:alpha val="63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prstClr val="black"/>
                  </a:solidFill>
                  <a:latin typeface="Calibri"/>
                </a:rPr>
                <a:t>Expected activity range</a:t>
              </a:r>
            </a:p>
          </p:txBody>
        </p:sp>
        <p:cxnSp>
          <p:nvCxnSpPr>
            <p:cNvPr id="12" name="Straight Connector 60">
              <a:extLst>
                <a:ext uri="{FF2B5EF4-FFF2-40B4-BE49-F238E27FC236}">
                  <a16:creationId xmlns:a16="http://schemas.microsoft.com/office/drawing/2014/main" id="{17B18C6A-AFE1-4C48-AD6D-BB4CE687B8AB}"/>
                </a:ext>
              </a:extLst>
            </p:cNvPr>
            <p:cNvCxnSpPr>
              <a:endCxn id="11" idx="1"/>
            </p:cNvCxnSpPr>
            <p:nvPr/>
          </p:nvCxnSpPr>
          <p:spPr>
            <a:xfrm>
              <a:off x="4754821" y="2575798"/>
              <a:ext cx="634815" cy="21887"/>
            </a:xfrm>
            <a:prstGeom prst="line">
              <a:avLst/>
            </a:prstGeom>
            <a:ln>
              <a:solidFill>
                <a:schemeClr val="tx1"/>
              </a:solidFill>
              <a:headEnd type="triangle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9">
              <a:extLst>
                <a:ext uri="{FF2B5EF4-FFF2-40B4-BE49-F238E27FC236}">
                  <a16:creationId xmlns:a16="http://schemas.microsoft.com/office/drawing/2014/main" id="{10198C25-BE26-2F42-88F5-19253D9B8124}"/>
                </a:ext>
              </a:extLst>
            </p:cNvPr>
            <p:cNvSpPr txBox="1"/>
            <p:nvPr/>
          </p:nvSpPr>
          <p:spPr>
            <a:xfrm>
              <a:off x="2393011" y="802678"/>
              <a:ext cx="411305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b="1" dirty="0">
                  <a:solidFill>
                    <a:prstClr val="white"/>
                  </a:solidFill>
                  <a:latin typeface="Calibri"/>
                </a:rPr>
                <a:t>Seismic activity(/terrestrial year)</a:t>
              </a:r>
            </a:p>
          </p:txBody>
        </p:sp>
        <p:sp>
          <p:nvSpPr>
            <p:cNvPr id="14" name="TextBox 3">
              <a:extLst>
                <a:ext uri="{FF2B5EF4-FFF2-40B4-BE49-F238E27FC236}">
                  <a16:creationId xmlns:a16="http://schemas.microsoft.com/office/drawing/2014/main" id="{59210E42-2826-3A45-8708-0B0AF420224D}"/>
                </a:ext>
              </a:extLst>
            </p:cNvPr>
            <p:cNvSpPr txBox="1"/>
            <p:nvPr/>
          </p:nvSpPr>
          <p:spPr>
            <a:xfrm>
              <a:off x="4359926" y="1042502"/>
              <a:ext cx="813481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50" dirty="0">
                  <a:solidFill>
                    <a:prstClr val="black"/>
                  </a:solidFill>
                  <a:latin typeface="Arial"/>
                  <a:cs typeface="Arial"/>
                </a:rPr>
                <a:t>Magnitude</a:t>
              </a:r>
            </a:p>
          </p:txBody>
        </p:sp>
        <p:sp>
          <p:nvSpPr>
            <p:cNvPr id="15" name="TextBox 45">
              <a:extLst>
                <a:ext uri="{FF2B5EF4-FFF2-40B4-BE49-F238E27FC236}">
                  <a16:creationId xmlns:a16="http://schemas.microsoft.com/office/drawing/2014/main" id="{C685442B-50E3-CE47-A324-A91BC3E8A6DE}"/>
                </a:ext>
              </a:extLst>
            </p:cNvPr>
            <p:cNvSpPr txBox="1"/>
            <p:nvPr/>
          </p:nvSpPr>
          <p:spPr>
            <a:xfrm>
              <a:off x="4123723" y="1176331"/>
              <a:ext cx="259553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50" dirty="0">
                  <a:solidFill>
                    <a:prstClr val="black"/>
                  </a:solidFill>
                  <a:latin typeface="Arial"/>
                  <a:cs typeface="Arial"/>
                </a:rPr>
                <a:t>3</a:t>
              </a:r>
            </a:p>
          </p:txBody>
        </p:sp>
        <p:sp>
          <p:nvSpPr>
            <p:cNvPr id="16" name="TextBox 62">
              <a:extLst>
                <a:ext uri="{FF2B5EF4-FFF2-40B4-BE49-F238E27FC236}">
                  <a16:creationId xmlns:a16="http://schemas.microsoft.com/office/drawing/2014/main" id="{F19CA58F-43F8-AF4E-9023-608C160F3353}"/>
                </a:ext>
              </a:extLst>
            </p:cNvPr>
            <p:cNvSpPr txBox="1"/>
            <p:nvPr/>
          </p:nvSpPr>
          <p:spPr>
            <a:xfrm>
              <a:off x="4475164" y="1176331"/>
              <a:ext cx="259553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50" dirty="0">
                  <a:solidFill>
                    <a:prstClr val="black"/>
                  </a:solidFill>
                  <a:latin typeface="Arial"/>
                  <a:cs typeface="Arial"/>
                </a:rPr>
                <a:t>4</a:t>
              </a:r>
            </a:p>
          </p:txBody>
        </p:sp>
        <p:sp>
          <p:nvSpPr>
            <p:cNvPr id="17" name="TextBox 63">
              <a:extLst>
                <a:ext uri="{FF2B5EF4-FFF2-40B4-BE49-F238E27FC236}">
                  <a16:creationId xmlns:a16="http://schemas.microsoft.com/office/drawing/2014/main" id="{E1D7B3DD-6AE2-C747-9D44-4C1E76F33BEF}"/>
                </a:ext>
              </a:extLst>
            </p:cNvPr>
            <p:cNvSpPr txBox="1"/>
            <p:nvPr/>
          </p:nvSpPr>
          <p:spPr>
            <a:xfrm>
              <a:off x="4826605" y="1176331"/>
              <a:ext cx="259553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50" dirty="0">
                  <a:solidFill>
                    <a:prstClr val="black"/>
                  </a:solidFill>
                  <a:latin typeface="Arial"/>
                  <a:cs typeface="Arial"/>
                </a:rPr>
                <a:t>5</a:t>
              </a:r>
            </a:p>
          </p:txBody>
        </p:sp>
        <p:sp>
          <p:nvSpPr>
            <p:cNvPr id="18" name="TextBox 64">
              <a:extLst>
                <a:ext uri="{FF2B5EF4-FFF2-40B4-BE49-F238E27FC236}">
                  <a16:creationId xmlns:a16="http://schemas.microsoft.com/office/drawing/2014/main" id="{E4F5A7C4-90C1-1A4C-BC3C-96105AD25C91}"/>
                </a:ext>
              </a:extLst>
            </p:cNvPr>
            <p:cNvSpPr txBox="1"/>
            <p:nvPr/>
          </p:nvSpPr>
          <p:spPr>
            <a:xfrm>
              <a:off x="5178045" y="1176331"/>
              <a:ext cx="259553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50" dirty="0">
                  <a:solidFill>
                    <a:prstClr val="black"/>
                  </a:solidFill>
                  <a:latin typeface="Arial"/>
                  <a:cs typeface="Arial"/>
                </a:rPr>
                <a:t>6</a:t>
              </a:r>
            </a:p>
          </p:txBody>
        </p:sp>
      </p:grpSp>
      <p:pic>
        <p:nvPicPr>
          <p:cNvPr id="19" name="Picture 37">
            <a:extLst>
              <a:ext uri="{FF2B5EF4-FFF2-40B4-BE49-F238E27FC236}">
                <a16:creationId xmlns:a16="http://schemas.microsoft.com/office/drawing/2014/main" id="{9A36B205-53F0-FA49-BE56-3790F2141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1275631"/>
            <a:ext cx="3545813" cy="266329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0" name="TextBox 46">
            <a:extLst>
              <a:ext uri="{FF2B5EF4-FFF2-40B4-BE49-F238E27FC236}">
                <a16:creationId xmlns:a16="http://schemas.microsoft.com/office/drawing/2014/main" id="{E921F2C9-C598-F448-8DD0-52E19ABD3EF8}"/>
              </a:ext>
            </a:extLst>
          </p:cNvPr>
          <p:cNvSpPr txBox="1"/>
          <p:nvPr/>
        </p:nvSpPr>
        <p:spPr>
          <a:xfrm>
            <a:off x="1542046" y="1282546"/>
            <a:ext cx="803425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rial Narrow" pitchFamily="34" charset="0"/>
              </a:rPr>
              <a:t>Faults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9CDFFA90-2FEC-5D4D-8217-0C74574B454E}"/>
              </a:ext>
            </a:extLst>
          </p:cNvPr>
          <p:cNvSpPr txBox="1">
            <a:spLocks/>
          </p:cNvSpPr>
          <p:nvPr/>
        </p:nvSpPr>
        <p:spPr>
          <a:xfrm>
            <a:off x="8857487" y="6576016"/>
            <a:ext cx="1581912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defPPr>
              <a:defRPr lang="fr-FR"/>
            </a:defPPr>
            <a:lvl1pPr marL="0" algn="r" defTabSz="914400" rtl="0" eaLnBrk="1" latinLnBrk="0" hangingPunct="1">
              <a:defRPr sz="1100" kern="12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53"/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  <a:latin typeface="Arial"/>
              </a:rPr>
              <a:pPr defTabSz="914353"/>
              <a:t>14</a:t>
            </a:fld>
            <a:endParaRPr lang="en-US">
              <a:solidFill>
                <a:prstClr val="white">
                  <a:lumMod val="50000"/>
                </a:prstClr>
              </a:solidFill>
              <a:latin typeface="Arial"/>
            </a:endParaRP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E86EFD24-9792-8640-AF68-BAB7FFE649F4}"/>
              </a:ext>
            </a:extLst>
          </p:cNvPr>
          <p:cNvSpPr txBox="1"/>
          <p:nvPr/>
        </p:nvSpPr>
        <p:spPr>
          <a:xfrm rot="16200000">
            <a:off x="8596592" y="5734615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53"/>
            <a:r>
              <a:rPr lang="fr-FR" i="1" dirty="0">
                <a:solidFill>
                  <a:schemeClr val="bg1"/>
                </a:solidFill>
                <a:latin typeface="Arial"/>
              </a:rPr>
              <a:t>Fig.: </a:t>
            </a:r>
            <a:r>
              <a:rPr lang="fr-FR" i="1" dirty="0" err="1">
                <a:solidFill>
                  <a:schemeClr val="bg1"/>
                </a:solidFill>
                <a:latin typeface="Arial"/>
              </a:rPr>
              <a:t>Knapmeyer</a:t>
            </a:r>
            <a:endParaRPr lang="fr-FR" i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BDD6DAB2-B62A-764A-82BF-D777E0ED7547}"/>
              </a:ext>
            </a:extLst>
          </p:cNvPr>
          <p:cNvSpPr txBox="1"/>
          <p:nvPr/>
        </p:nvSpPr>
        <p:spPr>
          <a:xfrm>
            <a:off x="216976" y="6488668"/>
            <a:ext cx="1541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 team</a:t>
            </a:r>
          </a:p>
        </p:txBody>
      </p:sp>
    </p:spTree>
    <p:extLst>
      <p:ext uri="{BB962C8B-B14F-4D97-AF65-F5344CB8AC3E}">
        <p14:creationId xmlns:p14="http://schemas.microsoft.com/office/powerpoint/2010/main" val="3566801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9">
            <a:extLst>
              <a:ext uri="{FF2B5EF4-FFF2-40B4-BE49-F238E27FC236}">
                <a16:creationId xmlns:a16="http://schemas.microsoft.com/office/drawing/2014/main" id="{F3538548-C536-1B4D-851E-11BCD9899DFE}"/>
              </a:ext>
            </a:extLst>
          </p:cNvPr>
          <p:cNvSpPr txBox="1"/>
          <p:nvPr/>
        </p:nvSpPr>
        <p:spPr>
          <a:xfrm>
            <a:off x="3864961" y="714936"/>
            <a:ext cx="4113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1" dirty="0">
                <a:solidFill>
                  <a:prstClr val="white"/>
                </a:solidFill>
                <a:latin typeface="Calibri"/>
              </a:rPr>
              <a:t>Seismic activity(/terrestrial year)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489D9665-07A8-2B4C-A4C7-32852C5C94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5239" y="4170109"/>
            <a:ext cx="4694206" cy="2628755"/>
          </a:xfrm>
          <a:prstGeom prst="rect">
            <a:avLst/>
          </a:prstGeom>
        </p:spPr>
      </p:pic>
      <p:pic>
        <p:nvPicPr>
          <p:cNvPr id="6" name="Picture 37">
            <a:extLst>
              <a:ext uri="{FF2B5EF4-FFF2-40B4-BE49-F238E27FC236}">
                <a16:creationId xmlns:a16="http://schemas.microsoft.com/office/drawing/2014/main" id="{A2BF509D-9738-7D49-908B-04F8B379C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275631"/>
            <a:ext cx="3545813" cy="266329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45">
            <a:extLst>
              <a:ext uri="{FF2B5EF4-FFF2-40B4-BE49-F238E27FC236}">
                <a16:creationId xmlns:a16="http://schemas.microsoft.com/office/drawing/2014/main" id="{5C65D4B9-1716-7243-9CCE-04961383B349}"/>
              </a:ext>
            </a:extLst>
          </p:cNvPr>
          <p:cNvSpPr txBox="1"/>
          <p:nvPr/>
        </p:nvSpPr>
        <p:spPr>
          <a:xfrm>
            <a:off x="6390302" y="1176331"/>
            <a:ext cx="25955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prstClr val="black"/>
                </a:solidFill>
                <a:latin typeface="Arial"/>
                <a:cs typeface="Arial"/>
              </a:rPr>
              <a:t>3</a:t>
            </a:r>
          </a:p>
        </p:txBody>
      </p:sp>
      <p:sp>
        <p:nvSpPr>
          <p:cNvPr id="8" name="TextBox 62">
            <a:extLst>
              <a:ext uri="{FF2B5EF4-FFF2-40B4-BE49-F238E27FC236}">
                <a16:creationId xmlns:a16="http://schemas.microsoft.com/office/drawing/2014/main" id="{EB6C5E6A-411A-1844-B143-0E0222CA85CB}"/>
              </a:ext>
            </a:extLst>
          </p:cNvPr>
          <p:cNvSpPr txBox="1"/>
          <p:nvPr/>
        </p:nvSpPr>
        <p:spPr>
          <a:xfrm>
            <a:off x="6741743" y="1176331"/>
            <a:ext cx="25955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prstClr val="black"/>
                </a:solidFill>
                <a:latin typeface="Arial"/>
                <a:cs typeface="Arial"/>
              </a:rPr>
              <a:t>4</a:t>
            </a:r>
          </a:p>
        </p:txBody>
      </p:sp>
      <p:sp>
        <p:nvSpPr>
          <p:cNvPr id="9" name="TextBox 63">
            <a:extLst>
              <a:ext uri="{FF2B5EF4-FFF2-40B4-BE49-F238E27FC236}">
                <a16:creationId xmlns:a16="http://schemas.microsoft.com/office/drawing/2014/main" id="{1B260FC1-D8C7-2F41-A2E9-DB14D445B571}"/>
              </a:ext>
            </a:extLst>
          </p:cNvPr>
          <p:cNvSpPr txBox="1"/>
          <p:nvPr/>
        </p:nvSpPr>
        <p:spPr>
          <a:xfrm>
            <a:off x="7093184" y="1176331"/>
            <a:ext cx="25955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prstClr val="black"/>
                </a:solidFill>
                <a:latin typeface="Arial"/>
                <a:cs typeface="Arial"/>
              </a:rPr>
              <a:t>5</a:t>
            </a:r>
          </a:p>
        </p:txBody>
      </p:sp>
      <p:sp>
        <p:nvSpPr>
          <p:cNvPr id="11" name="TextBox 36">
            <a:extLst>
              <a:ext uri="{FF2B5EF4-FFF2-40B4-BE49-F238E27FC236}">
                <a16:creationId xmlns:a16="http://schemas.microsoft.com/office/drawing/2014/main" id="{0938EE4F-A381-C84F-821C-3225D988E1B5}"/>
              </a:ext>
            </a:extLst>
          </p:cNvPr>
          <p:cNvSpPr txBox="1"/>
          <p:nvPr/>
        </p:nvSpPr>
        <p:spPr>
          <a:xfrm>
            <a:off x="8403972" y="699782"/>
            <a:ext cx="17508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prstClr val="black"/>
                </a:solidFill>
                <a:latin typeface="Arial Narrow" pitchFamily="34" charset="0"/>
              </a:rPr>
              <a:t>Atmospheric</a:t>
            </a:r>
          </a:p>
          <a:p>
            <a:pPr algn="ctr"/>
            <a:r>
              <a:rPr lang="en-US" b="1" dirty="0">
                <a:solidFill>
                  <a:prstClr val="black"/>
                </a:solidFill>
                <a:latin typeface="Arial Narrow" pitchFamily="34" charset="0"/>
              </a:rPr>
              <a:t>excitation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A61DDEC-A008-3743-A4BA-03223D9A96B1}"/>
              </a:ext>
            </a:extLst>
          </p:cNvPr>
          <p:cNvSpPr txBox="1">
            <a:spLocks/>
          </p:cNvSpPr>
          <p:nvPr/>
        </p:nvSpPr>
        <p:spPr>
          <a:xfrm>
            <a:off x="8857487" y="6576016"/>
            <a:ext cx="1581912" cy="169277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defPPr>
              <a:defRPr lang="fr-FR"/>
            </a:defPPr>
            <a:lvl1pPr marL="0" algn="r" defTabSz="914400" rtl="0" eaLnBrk="1" latinLnBrk="0" hangingPunct="1">
              <a:defRPr sz="1100" kern="1200">
                <a:solidFill>
                  <a:schemeClr val="bg1">
                    <a:lumMod val="50000"/>
                  </a:schemeClr>
                </a:solidFill>
                <a:latin typeface="Arial Narrow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53"/>
            <a:fld id="{3A701A60-177B-466A-9341-9EF933434FEE}" type="slidenum">
              <a:rPr lang="en-US" smtClean="0">
                <a:solidFill>
                  <a:prstClr val="white">
                    <a:lumMod val="50000"/>
                  </a:prstClr>
                </a:solidFill>
                <a:latin typeface="Arial"/>
              </a:rPr>
              <a:pPr defTabSz="914353"/>
              <a:t>15</a:t>
            </a:fld>
            <a:endParaRPr lang="en-US">
              <a:solidFill>
                <a:prstClr val="white">
                  <a:lumMod val="50000"/>
                </a:prstClr>
              </a:solidFill>
              <a:latin typeface="Arial"/>
            </a:endParaRPr>
          </a:p>
        </p:txBody>
      </p:sp>
      <p:sp>
        <p:nvSpPr>
          <p:cNvPr id="14" name="Shape 722">
            <a:extLst>
              <a:ext uri="{FF2B5EF4-FFF2-40B4-BE49-F238E27FC236}">
                <a16:creationId xmlns:a16="http://schemas.microsoft.com/office/drawing/2014/main" id="{8A577ECC-C8EE-A645-A875-1FD018F5C406}"/>
              </a:ext>
            </a:extLst>
          </p:cNvPr>
          <p:cNvSpPr/>
          <p:nvPr/>
        </p:nvSpPr>
        <p:spPr>
          <a:xfrm>
            <a:off x="5776898" y="2924998"/>
            <a:ext cx="927101" cy="342900"/>
          </a:xfrm>
          <a:prstGeom prst="rect">
            <a:avLst/>
          </a:prstGeom>
          <a:gradFill flip="none" rotWithShape="1">
            <a:gsLst>
              <a:gs pos="61000">
                <a:srgbClr val="FFFB00"/>
              </a:gs>
              <a:gs pos="81000">
                <a:srgbClr val="FFFFFF"/>
              </a:gs>
            </a:gsLst>
            <a:lin ang="10560000" scaled="0"/>
            <a:tileRect/>
          </a:gradFill>
          <a:ln>
            <a:round/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</p:spPr>
        <p:txBody>
          <a:bodyPr lIns="38074" tIns="38074" rIns="38074" bIns="38074" anchor="ctr"/>
          <a:lstStyle/>
          <a:p>
            <a:pPr algn="ctr" defTabSz="913790">
              <a:buClr>
                <a:srgbClr val="FFFFFF"/>
              </a:buClr>
              <a:defRPr sz="18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+mj-lt"/>
                <a:ea typeface="+mj-ea"/>
                <a:cs typeface="+mj-cs"/>
                <a:sym typeface="Calibri"/>
              </a:defRPr>
            </a:pPr>
            <a:endParaRPr>
              <a:solidFill>
                <a:srgbClr val="FFFFFF"/>
              </a:solidFill>
              <a:uFill>
                <a:solidFill>
                  <a:srgbClr val="FFFFFF"/>
                </a:solidFill>
              </a:u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Shape 723">
            <a:extLst>
              <a:ext uri="{FF2B5EF4-FFF2-40B4-BE49-F238E27FC236}">
                <a16:creationId xmlns:a16="http://schemas.microsoft.com/office/drawing/2014/main" id="{FA627248-1C35-D241-8B9F-BA5911AF139C}"/>
              </a:ext>
            </a:extLst>
          </p:cNvPr>
          <p:cNvSpPr/>
          <p:nvPr/>
        </p:nvSpPr>
        <p:spPr>
          <a:xfrm>
            <a:off x="5941022" y="3280612"/>
            <a:ext cx="882369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R</a:t>
            </a:r>
            <a:r>
              <a:rPr lang="fr-FR"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e</a:t>
            </a:r>
            <a:r>
              <a:rPr dirty="0" err="1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gional</a:t>
            </a:r>
            <a:endParaRPr dirty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16" name="Shape 724">
            <a:extLst>
              <a:ext uri="{FF2B5EF4-FFF2-40B4-BE49-F238E27FC236}">
                <a16:creationId xmlns:a16="http://schemas.microsoft.com/office/drawing/2014/main" id="{0712E1AF-DDC9-0E4B-8671-651C945D1C47}"/>
              </a:ext>
            </a:extLst>
          </p:cNvPr>
          <p:cNvSpPr/>
          <p:nvPr/>
        </p:nvSpPr>
        <p:spPr>
          <a:xfrm>
            <a:off x="5941023" y="2023298"/>
            <a:ext cx="694593" cy="355600"/>
          </a:xfrm>
          <a:prstGeom prst="rect">
            <a:avLst/>
          </a:prstGeom>
          <a:solidFill>
            <a:srgbClr val="FF7C00"/>
          </a:solidFill>
          <a:ln>
            <a:round/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</p:spPr>
        <p:txBody>
          <a:bodyPr lIns="38074" tIns="38074" rIns="38074" bIns="38074" anchor="ctr"/>
          <a:lstStyle/>
          <a:p>
            <a:pPr algn="ctr" defTabSz="913790">
              <a:buClr>
                <a:srgbClr val="FFFFFF"/>
              </a:buClr>
              <a:defRPr sz="18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+mj-lt"/>
                <a:ea typeface="+mj-ea"/>
                <a:cs typeface="+mj-cs"/>
                <a:sym typeface="Calibri"/>
              </a:defRPr>
            </a:pPr>
            <a:endParaRPr>
              <a:solidFill>
                <a:srgbClr val="FFFFFF"/>
              </a:solidFill>
              <a:uFill>
                <a:solidFill>
                  <a:srgbClr val="FFFFFF"/>
                </a:solidFill>
              </a:u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Shape 725">
            <a:extLst>
              <a:ext uri="{FF2B5EF4-FFF2-40B4-BE49-F238E27FC236}">
                <a16:creationId xmlns:a16="http://schemas.microsoft.com/office/drawing/2014/main" id="{AF652B6D-F2E3-E844-9CAA-4C500580D409}"/>
              </a:ext>
            </a:extLst>
          </p:cNvPr>
          <p:cNvSpPr/>
          <p:nvPr/>
        </p:nvSpPr>
        <p:spPr>
          <a:xfrm>
            <a:off x="5921488" y="2429712"/>
            <a:ext cx="1746772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Global </a:t>
            </a:r>
            <a:r>
              <a:rPr lang="fr-FR"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to</a:t>
            </a: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 </a:t>
            </a:r>
            <a:r>
              <a:rPr lang="fr-FR" dirty="0" err="1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regional</a:t>
            </a:r>
            <a:endParaRPr dirty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18" name="Shape 726">
            <a:extLst>
              <a:ext uri="{FF2B5EF4-FFF2-40B4-BE49-F238E27FC236}">
                <a16:creationId xmlns:a16="http://schemas.microsoft.com/office/drawing/2014/main" id="{A5BD9FA3-4FEC-5C40-A8F5-5E0F64CFA740}"/>
              </a:ext>
            </a:extLst>
          </p:cNvPr>
          <p:cNvSpPr/>
          <p:nvPr/>
        </p:nvSpPr>
        <p:spPr>
          <a:xfrm>
            <a:off x="5921488" y="1231673"/>
            <a:ext cx="736608" cy="381001"/>
          </a:xfrm>
          <a:prstGeom prst="rect">
            <a:avLst/>
          </a:prstGeom>
          <a:solidFill>
            <a:srgbClr val="008F00"/>
          </a:solidFill>
          <a:ln>
            <a:round/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</p:spPr>
        <p:txBody>
          <a:bodyPr lIns="38074" tIns="38074" rIns="38074" bIns="38074" anchor="ctr"/>
          <a:lstStyle/>
          <a:p>
            <a:pPr algn="ctr" defTabSz="913790">
              <a:buClr>
                <a:srgbClr val="FFFFFF"/>
              </a:buClr>
              <a:defRPr sz="18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+mj-lt"/>
                <a:ea typeface="+mj-ea"/>
                <a:cs typeface="+mj-cs"/>
                <a:sym typeface="Calibri"/>
              </a:defRPr>
            </a:pPr>
            <a:endParaRPr>
              <a:solidFill>
                <a:srgbClr val="FFFFFF"/>
              </a:solidFill>
              <a:uFill>
                <a:solidFill>
                  <a:srgbClr val="FFFFFF"/>
                </a:solidFill>
              </a:u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Shape 727">
            <a:extLst>
              <a:ext uri="{FF2B5EF4-FFF2-40B4-BE49-F238E27FC236}">
                <a16:creationId xmlns:a16="http://schemas.microsoft.com/office/drawing/2014/main" id="{8D75D401-89B9-9E42-BEF8-846E20E8E265}"/>
              </a:ext>
            </a:extLst>
          </p:cNvPr>
          <p:cNvSpPr/>
          <p:nvPr/>
        </p:nvSpPr>
        <p:spPr>
          <a:xfrm>
            <a:off x="5929298" y="1599984"/>
            <a:ext cx="682038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Global</a:t>
            </a:r>
          </a:p>
        </p:txBody>
      </p:sp>
      <p:sp>
        <p:nvSpPr>
          <p:cNvPr id="20" name="Shape 728">
            <a:extLst>
              <a:ext uri="{FF2B5EF4-FFF2-40B4-BE49-F238E27FC236}">
                <a16:creationId xmlns:a16="http://schemas.microsoft.com/office/drawing/2014/main" id="{6A4A4644-FD0D-824C-866A-7EF945FB315E}"/>
              </a:ext>
            </a:extLst>
          </p:cNvPr>
          <p:cNvSpPr/>
          <p:nvPr/>
        </p:nvSpPr>
        <p:spPr>
          <a:xfrm>
            <a:off x="6925766" y="1244386"/>
            <a:ext cx="931677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1-2/</a:t>
            </a:r>
            <a:r>
              <a:rPr lang="fr-FR" dirty="0" err="1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year</a:t>
            </a: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 </a:t>
            </a:r>
          </a:p>
        </p:txBody>
      </p:sp>
      <p:sp>
        <p:nvSpPr>
          <p:cNvPr id="21" name="Shape 729">
            <a:extLst>
              <a:ext uri="{FF2B5EF4-FFF2-40B4-BE49-F238E27FC236}">
                <a16:creationId xmlns:a16="http://schemas.microsoft.com/office/drawing/2014/main" id="{683D9D01-4DAC-2B40-A73F-BE6F3006528F}"/>
              </a:ext>
            </a:extLst>
          </p:cNvPr>
          <p:cNvSpPr/>
          <p:nvPr/>
        </p:nvSpPr>
        <p:spPr>
          <a:xfrm>
            <a:off x="6906222" y="2010610"/>
            <a:ext cx="976562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~ 10/</a:t>
            </a:r>
            <a:r>
              <a:rPr lang="fr-FR" dirty="0" err="1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year</a:t>
            </a:r>
            <a:endParaRPr dirty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22" name="Shape 730">
            <a:extLst>
              <a:ext uri="{FF2B5EF4-FFF2-40B4-BE49-F238E27FC236}">
                <a16:creationId xmlns:a16="http://schemas.microsoft.com/office/drawing/2014/main" id="{B515C945-E993-8544-8535-5652A785BF5A}"/>
              </a:ext>
            </a:extLst>
          </p:cNvPr>
          <p:cNvSpPr/>
          <p:nvPr/>
        </p:nvSpPr>
        <p:spPr>
          <a:xfrm>
            <a:off x="7007831" y="2912311"/>
            <a:ext cx="1040682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~100/</a:t>
            </a:r>
            <a:r>
              <a:rPr lang="fr-FR" dirty="0" err="1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year</a:t>
            </a:r>
            <a:endParaRPr dirty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23" name="Shape 733">
            <a:extLst>
              <a:ext uri="{FF2B5EF4-FFF2-40B4-BE49-F238E27FC236}">
                <a16:creationId xmlns:a16="http://schemas.microsoft.com/office/drawing/2014/main" id="{BDAA838F-CEC9-EF46-9FA9-EB2CE2B78160}"/>
              </a:ext>
            </a:extLst>
          </p:cNvPr>
          <p:cNvSpPr/>
          <p:nvPr/>
        </p:nvSpPr>
        <p:spPr>
          <a:xfrm>
            <a:off x="5968380" y="1257084"/>
            <a:ext cx="681474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M~5.5</a:t>
            </a:r>
          </a:p>
        </p:txBody>
      </p:sp>
      <p:sp>
        <p:nvSpPr>
          <p:cNvPr id="24" name="Shape 734">
            <a:extLst>
              <a:ext uri="{FF2B5EF4-FFF2-40B4-BE49-F238E27FC236}">
                <a16:creationId xmlns:a16="http://schemas.microsoft.com/office/drawing/2014/main" id="{359EF783-E09B-3A40-824D-CC519709C3E4}"/>
              </a:ext>
            </a:extLst>
          </p:cNvPr>
          <p:cNvSpPr/>
          <p:nvPr/>
        </p:nvSpPr>
        <p:spPr>
          <a:xfrm>
            <a:off x="5968380" y="2019093"/>
            <a:ext cx="681474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M~4.5</a:t>
            </a:r>
          </a:p>
        </p:txBody>
      </p:sp>
      <p:sp>
        <p:nvSpPr>
          <p:cNvPr id="25" name="Shape 735">
            <a:extLst>
              <a:ext uri="{FF2B5EF4-FFF2-40B4-BE49-F238E27FC236}">
                <a16:creationId xmlns:a16="http://schemas.microsoft.com/office/drawing/2014/main" id="{7D9BD4F1-22F1-9547-B141-E55211579C4A}"/>
              </a:ext>
            </a:extLst>
          </p:cNvPr>
          <p:cNvSpPr/>
          <p:nvPr/>
        </p:nvSpPr>
        <p:spPr>
          <a:xfrm>
            <a:off x="5952749" y="2899609"/>
            <a:ext cx="681474" cy="353891"/>
          </a:xfrm>
          <a:prstGeom prst="rect">
            <a:avLst/>
          </a:prstGeom>
          <a:ln w="12700">
            <a:round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8074" tIns="38074" rIns="38074" bIns="38074">
            <a:spAutoFit/>
          </a:bodyPr>
          <a:lstStyle>
            <a:lvl1pPr defTabSz="914400">
              <a:buClr>
                <a:srgbClr val="000000"/>
              </a:buClr>
              <a:defRPr sz="1800">
                <a:uFill>
                  <a:solidFill/>
                </a:u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>
              <a:defRPr>
                <a:uFillTx/>
              </a:defRPr>
            </a:pPr>
            <a:r>
              <a:rPr dirty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M~3.5</a:t>
            </a:r>
          </a:p>
        </p:txBody>
      </p:sp>
      <p:sp>
        <p:nvSpPr>
          <p:cNvPr id="26" name="TextBox 46">
            <a:extLst>
              <a:ext uri="{FF2B5EF4-FFF2-40B4-BE49-F238E27FC236}">
                <a16:creationId xmlns:a16="http://schemas.microsoft.com/office/drawing/2014/main" id="{9F1986E9-8CA4-5043-B4BE-FE766B7E54F7}"/>
              </a:ext>
            </a:extLst>
          </p:cNvPr>
          <p:cNvSpPr txBox="1"/>
          <p:nvPr/>
        </p:nvSpPr>
        <p:spPr>
          <a:xfrm>
            <a:off x="1542046" y="1282546"/>
            <a:ext cx="803425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rial Narrow" pitchFamily="34" charset="0"/>
              </a:rPr>
              <a:t>Faults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DDFC2089-1C44-C94B-B36D-326257E64F60}"/>
              </a:ext>
            </a:extLst>
          </p:cNvPr>
          <p:cNvSpPr txBox="1">
            <a:spLocks/>
          </p:cNvSpPr>
          <p:nvPr/>
        </p:nvSpPr>
        <p:spPr>
          <a:xfrm>
            <a:off x="206644" y="61996"/>
            <a:ext cx="9144000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>
            <a:lvl1pPr marL="458788" indent="0" algn="l" defTabSz="914400" rtl="0" eaLnBrk="1" latinLnBrk="0" hangingPunct="1">
              <a:lnSpc>
                <a:spcPts val="2800"/>
              </a:lnSpc>
              <a:spcBef>
                <a:spcPct val="0"/>
              </a:spcBef>
              <a:buNone/>
              <a:tabLst/>
              <a:defRPr sz="28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 marL="458788" marR="0" lvl="0" indent="0" algn="l" defTabSz="914400" rtl="0" eaLnBrk="1" fontAlgn="auto" latinLnBrk="0" hangingPunct="1">
              <a:lnSpc>
                <a:spcPts val="28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Mars seismology: multiple sources</a:t>
            </a: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AB81FD78-A37D-3042-A469-ED547B6FA5D8}"/>
              </a:ext>
            </a:extLst>
          </p:cNvPr>
          <p:cNvSpPr txBox="1"/>
          <p:nvPr/>
        </p:nvSpPr>
        <p:spPr>
          <a:xfrm rot="16200000">
            <a:off x="8596592" y="5734615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53"/>
            <a:r>
              <a:rPr lang="fr-FR" i="1" dirty="0">
                <a:solidFill>
                  <a:schemeClr val="bg1"/>
                </a:solidFill>
                <a:latin typeface="Arial"/>
              </a:rPr>
              <a:t>Fig.: </a:t>
            </a:r>
            <a:r>
              <a:rPr lang="fr-FR" i="1" dirty="0" err="1">
                <a:solidFill>
                  <a:schemeClr val="bg1"/>
                </a:solidFill>
                <a:latin typeface="Arial"/>
              </a:rPr>
              <a:t>Knapmeyer</a:t>
            </a:r>
            <a:endParaRPr lang="fr-FR" i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016E409-0270-5142-84A8-02CE601DCC91}"/>
              </a:ext>
            </a:extLst>
          </p:cNvPr>
          <p:cNvSpPr txBox="1"/>
          <p:nvPr/>
        </p:nvSpPr>
        <p:spPr>
          <a:xfrm>
            <a:off x="216976" y="6488668"/>
            <a:ext cx="1541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 team</a:t>
            </a:r>
          </a:p>
        </p:txBody>
      </p:sp>
    </p:spTree>
    <p:extLst>
      <p:ext uri="{BB962C8B-B14F-4D97-AF65-F5344CB8AC3E}">
        <p14:creationId xmlns:p14="http://schemas.microsoft.com/office/powerpoint/2010/main" val="240764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hape 198">
            <a:extLst>
              <a:ext uri="{FF2B5EF4-FFF2-40B4-BE49-F238E27FC236}">
                <a16:creationId xmlns:a16="http://schemas.microsoft.com/office/drawing/2014/main" id="{9BC7594D-C3F0-5D45-9727-8577A8681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95" y="112522"/>
            <a:ext cx="12057089" cy="557076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rgbClr val="FFFB00"/>
                </a:solidFill>
                <a:uFill>
                  <a:solidFill>
                    <a:srgbClr val="FFFB00"/>
                  </a:solidFill>
                </a:uFill>
              </a:defRPr>
            </a:lvl1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fr-FR" sz="3600" dirty="0">
                <a:solidFill>
                  <a:schemeClr val="bg1"/>
                </a:solidFill>
              </a:rPr>
              <a:t>Mars </a:t>
            </a:r>
            <a:r>
              <a:rPr lang="fr-FR" sz="3600" dirty="0" err="1">
                <a:solidFill>
                  <a:schemeClr val="bg1"/>
                </a:solidFill>
              </a:rPr>
              <a:t>seismology</a:t>
            </a:r>
            <a:r>
              <a:rPr lang="fr-FR" sz="3600" dirty="0">
                <a:solidFill>
                  <a:schemeClr val="bg1"/>
                </a:solidFill>
              </a:rPr>
              <a:t>: </a:t>
            </a:r>
            <a:r>
              <a:rPr lang="fr-FR" sz="3600" dirty="0" err="1">
                <a:solidFill>
                  <a:schemeClr val="bg1"/>
                </a:solidFill>
              </a:rPr>
              <a:t>measuring</a:t>
            </a:r>
            <a:r>
              <a:rPr lang="fr-FR" sz="3600" dirty="0">
                <a:solidFill>
                  <a:schemeClr val="bg1"/>
                </a:solidFill>
              </a:rPr>
              <a:t> </a:t>
            </a:r>
            <a:r>
              <a:rPr lang="fr-FR" sz="3600" dirty="0" err="1">
                <a:solidFill>
                  <a:schemeClr val="bg1"/>
                </a:solidFill>
              </a:rPr>
              <a:t>marsquakes</a:t>
            </a:r>
            <a:r>
              <a:rPr lang="fr-FR" sz="3600" dirty="0">
                <a:solidFill>
                  <a:schemeClr val="bg1"/>
                </a:solidFill>
              </a:rPr>
              <a:t> </a:t>
            </a:r>
            <a:r>
              <a:rPr lang="fr-FR" sz="3600" dirty="0" err="1">
                <a:solidFill>
                  <a:schemeClr val="bg1"/>
                </a:solidFill>
              </a:rPr>
              <a:t>with</a:t>
            </a:r>
            <a:r>
              <a:rPr lang="fr-FR" sz="3600" dirty="0">
                <a:solidFill>
                  <a:schemeClr val="bg1"/>
                </a:solidFill>
              </a:rPr>
              <a:t> one </a:t>
            </a:r>
            <a:r>
              <a:rPr lang="fr-FR" sz="3600" dirty="0" err="1">
                <a:solidFill>
                  <a:schemeClr val="bg1"/>
                </a:solidFill>
              </a:rPr>
              <a:t>seismic</a:t>
            </a:r>
            <a:r>
              <a:rPr lang="fr-FR" sz="3600" dirty="0">
                <a:solidFill>
                  <a:schemeClr val="bg1"/>
                </a:solidFill>
              </a:rPr>
              <a:t> station</a:t>
            </a:r>
            <a:endParaRPr sz="3600" dirty="0">
              <a:solidFill>
                <a:schemeClr val="bg1"/>
              </a:solidFill>
            </a:endParaRPr>
          </a:p>
        </p:txBody>
      </p:sp>
      <p:pic>
        <p:nvPicPr>
          <p:cNvPr id="26" name="Simulation of Earthquakes on Mars for InSight Mission.mp4">
            <a:extLst>
              <a:ext uri="{FF2B5EF4-FFF2-40B4-BE49-F238E27FC236}">
                <a16:creationId xmlns:a16="http://schemas.microsoft.com/office/drawing/2014/main" id="{4D66ACC3-31D7-A641-8425-ED56AF2F6F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30960" y="653269"/>
            <a:ext cx="12422959" cy="698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76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6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>
            <a:extLst>
              <a:ext uri="{FF2B5EF4-FFF2-40B4-BE49-F238E27FC236}">
                <a16:creationId xmlns:a16="http://schemas.microsoft.com/office/drawing/2014/main" id="{852F7716-CA57-BA4E-961F-F454796A7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463" y="0"/>
            <a:ext cx="10875264" cy="557076"/>
          </a:xfrm>
        </p:spPr>
        <p:txBody>
          <a:bodyPr/>
          <a:lstStyle/>
          <a:p>
            <a:r>
              <a:rPr lang="fr-FR" dirty="0" err="1"/>
              <a:t>Meteorite</a:t>
            </a:r>
            <a:r>
              <a:rPr lang="fr-FR" dirty="0"/>
              <a:t> impacts on Mars</a:t>
            </a:r>
          </a:p>
        </p:txBody>
      </p:sp>
      <p:pic>
        <p:nvPicPr>
          <p:cNvPr id="4" name="388651main_Site1_CTX_before.png">
            <a:extLst>
              <a:ext uri="{FF2B5EF4-FFF2-40B4-BE49-F238E27FC236}">
                <a16:creationId xmlns:a16="http://schemas.microsoft.com/office/drawing/2014/main" id="{FBE12A6D-B7A0-C84B-AC7A-05E74A00386E}"/>
              </a:ext>
            </a:extLst>
          </p:cNvPr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62938" y="1410032"/>
            <a:ext cx="5499100" cy="4490932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388650main_Site1_CTX_after.png">
            <a:extLst>
              <a:ext uri="{FF2B5EF4-FFF2-40B4-BE49-F238E27FC236}">
                <a16:creationId xmlns:a16="http://schemas.microsoft.com/office/drawing/2014/main" id="{E1201CF1-4E60-3342-9765-D0F7E3C65D31}"/>
              </a:ext>
            </a:extLst>
          </p:cNvPr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162938" y="1412783"/>
            <a:ext cx="5505062" cy="4495800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A20C8593-DB2A-0347-B9C7-8FE290A06F7D}"/>
              </a:ext>
            </a:extLst>
          </p:cNvPr>
          <p:cNvSpPr txBox="1"/>
          <p:nvPr/>
        </p:nvSpPr>
        <p:spPr>
          <a:xfrm>
            <a:off x="1990710" y="1382482"/>
            <a:ext cx="1308371" cy="338554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pPr defTabSz="914353"/>
            <a:r>
              <a:rPr lang="fr-FR" sz="1600" b="1" dirty="0">
                <a:solidFill>
                  <a:srgbClr val="000000"/>
                </a:solidFill>
                <a:latin typeface="Arial"/>
              </a:rPr>
              <a:t>~10-15/</a:t>
            </a:r>
            <a:r>
              <a:rPr lang="fr-FR" sz="1600" b="1" dirty="0" err="1">
                <a:solidFill>
                  <a:srgbClr val="000000"/>
                </a:solidFill>
                <a:latin typeface="Arial"/>
              </a:rPr>
              <a:t>year</a:t>
            </a:r>
            <a:endParaRPr lang="fr-FR" sz="1600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7499603-1977-A643-9BF4-9481010B9D86}"/>
              </a:ext>
            </a:extLst>
          </p:cNvPr>
          <p:cNvSpPr txBox="1"/>
          <p:nvPr/>
        </p:nvSpPr>
        <p:spPr>
          <a:xfrm>
            <a:off x="216976" y="6457672"/>
            <a:ext cx="1541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 team</a:t>
            </a:r>
          </a:p>
        </p:txBody>
      </p:sp>
    </p:spTree>
    <p:extLst>
      <p:ext uri="{BB962C8B-B14F-4D97-AF65-F5344CB8AC3E}">
        <p14:creationId xmlns:p14="http://schemas.microsoft.com/office/powerpoint/2010/main" val="252937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4">
            <a:extLst>
              <a:ext uri="{FF2B5EF4-FFF2-40B4-BE49-F238E27FC236}">
                <a16:creationId xmlns:a16="http://schemas.microsoft.com/office/drawing/2014/main" id="{E3465C96-FB42-4C47-9341-9675434A3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737" y="0"/>
            <a:ext cx="10875264" cy="557076"/>
          </a:xfrm>
        </p:spPr>
        <p:txBody>
          <a:bodyPr/>
          <a:lstStyle/>
          <a:p>
            <a:r>
              <a:rPr lang="fr-FR" dirty="0"/>
              <a:t>First </a:t>
            </a:r>
            <a:r>
              <a:rPr lang="fr-FR" dirty="0" err="1"/>
              <a:t>InSight</a:t>
            </a:r>
            <a:r>
              <a:rPr lang="fr-FR" dirty="0"/>
              <a:t> </a:t>
            </a:r>
            <a:r>
              <a:rPr lang="fr-FR" dirty="0" err="1"/>
              <a:t>into</a:t>
            </a:r>
            <a:r>
              <a:rPr lang="fr-FR" dirty="0"/>
              <a:t> … the Mars </a:t>
            </a:r>
            <a:r>
              <a:rPr lang="fr-FR" dirty="0" err="1"/>
              <a:t>activity</a:t>
            </a:r>
            <a:endParaRPr lang="fr-FR" dirty="0"/>
          </a:p>
        </p:txBody>
      </p:sp>
      <p:sp>
        <p:nvSpPr>
          <p:cNvPr id="40" name="Shape 175">
            <a:extLst>
              <a:ext uri="{FF2B5EF4-FFF2-40B4-BE49-F238E27FC236}">
                <a16:creationId xmlns:a16="http://schemas.microsoft.com/office/drawing/2014/main" id="{6D44FC03-A87C-7B47-8676-A06A92226583}"/>
              </a:ext>
            </a:extLst>
          </p:cNvPr>
          <p:cNvSpPr txBox="1">
            <a:spLocks/>
          </p:cNvSpPr>
          <p:nvPr/>
        </p:nvSpPr>
        <p:spPr>
          <a:xfrm>
            <a:off x="636814" y="652261"/>
            <a:ext cx="12191700" cy="763500"/>
          </a:xfrm>
          <a:prstGeom prst="rect">
            <a:avLst/>
          </a:prstGeom>
          <a:noFill/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458788" indent="0" algn="l" defTabSz="914400" rtl="0" eaLnBrk="1" latinLnBrk="0" hangingPunct="1">
              <a:lnSpc>
                <a:spcPts val="2800"/>
              </a:lnSpc>
              <a:spcBef>
                <a:spcPct val="0"/>
              </a:spcBef>
              <a:buNone/>
              <a:tabLst/>
              <a:defRPr sz="28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InSight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will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figure out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just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how active and warm the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interior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of Mars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is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Narrow" pitchFamily="34" charset="0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and how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often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meteorites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hit the surface.</a:t>
            </a:r>
          </a:p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Narrow" pitchFamily="34" charset="0"/>
              <a:ea typeface="+mj-ea"/>
              <a:cs typeface="+mj-cs"/>
            </a:endParaRPr>
          </a:p>
        </p:txBody>
      </p:sp>
      <p:pic>
        <p:nvPicPr>
          <p:cNvPr id="41" name="Shape 174">
            <a:extLst>
              <a:ext uri="{FF2B5EF4-FFF2-40B4-BE49-F238E27FC236}">
                <a16:creationId xmlns:a16="http://schemas.microsoft.com/office/drawing/2014/main" id="{139B57EB-4883-E446-9DBE-A0084C441C2E}"/>
              </a:ext>
            </a:extLst>
          </p:cNvPr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228"/>
          <a:stretch/>
        </p:blipFill>
        <p:spPr>
          <a:xfrm>
            <a:off x="470425" y="1703075"/>
            <a:ext cx="5688802" cy="3642049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Shape 176">
            <a:extLst>
              <a:ext uri="{FF2B5EF4-FFF2-40B4-BE49-F238E27FC236}">
                <a16:creationId xmlns:a16="http://schemas.microsoft.com/office/drawing/2014/main" id="{72D2CE88-6AD8-0C48-8D56-FCB24C2ED5CF}"/>
              </a:ext>
            </a:extLst>
          </p:cNvPr>
          <p:cNvSpPr txBox="1">
            <a:spLocks/>
          </p:cNvSpPr>
          <p:nvPr/>
        </p:nvSpPr>
        <p:spPr>
          <a:xfrm>
            <a:off x="6290800" y="1703075"/>
            <a:ext cx="5618400" cy="3397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250"/>
              </a:spcAft>
              <a:buClrTx/>
              <a:buSzTx/>
              <a:buFont typeface="Arial" pitchFamily="34" charset="0"/>
              <a:buChar char="•"/>
              <a:tabLst/>
              <a:defRPr lang="en-US" sz="2200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–"/>
              <a:defRPr sz="2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50"/>
              </a:spcBef>
              <a:spcAft>
                <a:spcPts val="150"/>
              </a:spcAft>
              <a:buFont typeface="Arial" pitchFamily="34" charset="0"/>
              <a:buChar char="–"/>
              <a:defRPr sz="19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1100"/>
              <a:buFont typeface="Arial"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will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measure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1100"/>
              <a:buFont typeface="Arial"/>
              <a:buNone/>
              <a:tabLst/>
              <a:defRPr/>
            </a:pP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How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powerful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frequent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internal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seismic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activity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on Mars, and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where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it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is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located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within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the structure of the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planet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0" indent="-381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2400"/>
              <a:buFont typeface="Arial" pitchFamily="34" charset="0"/>
              <a:buChar char="●"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How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often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meteorites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impact the surface of Mars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2D741167-A268-FE4F-BAAC-BBB28B160898}"/>
              </a:ext>
            </a:extLst>
          </p:cNvPr>
          <p:cNvSpPr txBox="1"/>
          <p:nvPr/>
        </p:nvSpPr>
        <p:spPr>
          <a:xfrm>
            <a:off x="216976" y="6488668"/>
            <a:ext cx="1541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 team</a:t>
            </a:r>
          </a:p>
        </p:txBody>
      </p:sp>
    </p:spTree>
    <p:extLst>
      <p:ext uri="{BB962C8B-B14F-4D97-AF65-F5344CB8AC3E}">
        <p14:creationId xmlns:p14="http://schemas.microsoft.com/office/powerpoint/2010/main" val="4007940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780">
            <a:extLst>
              <a:ext uri="{FF2B5EF4-FFF2-40B4-BE49-F238E27FC236}">
                <a16:creationId xmlns:a16="http://schemas.microsoft.com/office/drawing/2014/main" id="{1A71D9D9-BA46-FC4F-83B3-2880F3596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76" y="30996"/>
            <a:ext cx="11882968" cy="557076"/>
          </a:xfrm>
        </p:spPr>
        <p:txBody>
          <a:bodyPr/>
          <a:lstStyle>
            <a:lvl1pPr>
              <a:defRPr sz="2800" b="1"/>
            </a:lvl1pPr>
          </a:lstStyle>
          <a:p>
            <a:pPr lvl="0"/>
            <a:r>
              <a:rPr lang="fr-FR" sz="3200" b="0" dirty="0" err="1"/>
              <a:t>Measuring</a:t>
            </a:r>
            <a:r>
              <a:rPr lang="fr-FR" sz="3200" b="0" dirty="0"/>
              <a:t> </a:t>
            </a:r>
            <a:r>
              <a:rPr lang="fr-FR" sz="3200" b="0" dirty="0" err="1"/>
              <a:t>atmospheric</a:t>
            </a:r>
            <a:r>
              <a:rPr lang="fr-FR" sz="3200" b="0" dirty="0"/>
              <a:t> sources of </a:t>
            </a:r>
            <a:r>
              <a:rPr lang="fr-FR" sz="3200" b="0" dirty="0" err="1"/>
              <a:t>seismic</a:t>
            </a:r>
            <a:r>
              <a:rPr lang="fr-FR" sz="3200" b="0" dirty="0"/>
              <a:t> noise ...</a:t>
            </a:r>
          </a:p>
        </p:txBody>
      </p:sp>
      <p:pic>
        <p:nvPicPr>
          <p:cNvPr id="5" name="dd_enhanced_1191b-3.mov">
            <a:extLst>
              <a:ext uri="{FF2B5EF4-FFF2-40B4-BE49-F238E27FC236}">
                <a16:creationId xmlns:a16="http://schemas.microsoft.com/office/drawing/2014/main" id="{99C2D2E4-FAFE-364D-934A-1D85505476C9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356460" y="960896"/>
            <a:ext cx="8126743" cy="2975688"/>
          </a:xfrm>
          <a:prstGeom prst="rect">
            <a:avLst/>
          </a:prstGeom>
        </p:spPr>
      </p:pic>
      <p:pic>
        <p:nvPicPr>
          <p:cNvPr id="6" name="WindMovieSmall - Cellulaire.m4v">
            <a:hlinkClick r:id="" action="ppaction://media"/>
            <a:extLst>
              <a:ext uri="{FF2B5EF4-FFF2-40B4-BE49-F238E27FC236}">
                <a16:creationId xmlns:a16="http://schemas.microsoft.com/office/drawing/2014/main" id="{FB3044B4-8D26-874D-BB52-1CE228342744}"/>
              </a:ext>
            </a:extLst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 cstate="print"/>
          <a:srcRect l="16705" t="5914" r="18580" b="4838"/>
          <a:stretch/>
        </p:blipFill>
        <p:spPr>
          <a:xfrm>
            <a:off x="8619871" y="3595527"/>
            <a:ext cx="3344530" cy="278986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BCBEF028-0A12-8D45-BE8B-404BBF6D8E19}"/>
              </a:ext>
            </a:extLst>
          </p:cNvPr>
          <p:cNvSpPr txBox="1"/>
          <p:nvPr/>
        </p:nvSpPr>
        <p:spPr>
          <a:xfrm>
            <a:off x="449451" y="6475984"/>
            <a:ext cx="14868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P.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Lognonné</a:t>
            </a:r>
            <a:endParaRPr lang="fr-FR" sz="1400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56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4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979" y="0"/>
            <a:ext cx="11904453" cy="557076"/>
          </a:xfrm>
        </p:spPr>
        <p:txBody>
          <a:bodyPr/>
          <a:lstStyle/>
          <a:p>
            <a:r>
              <a:rPr lang="en-US" dirty="0"/>
              <a:t>A highly sensitive seismometer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1509" y="900316"/>
            <a:ext cx="4251960" cy="3912418"/>
          </a:xfrm>
        </p:spPr>
        <p:txBody>
          <a:bodyPr/>
          <a:lstStyle/>
          <a:p>
            <a:r>
              <a:rPr lang="en-US" dirty="0"/>
              <a:t>Acceleration noise req. over 1 Hz: ≤10</a:t>
            </a:r>
            <a:r>
              <a:rPr lang="en-US" baseline="30000" dirty="0"/>
              <a:t>-9</a:t>
            </a:r>
            <a:r>
              <a:rPr lang="en-US" dirty="0"/>
              <a:t> m/s</a:t>
            </a:r>
            <a:r>
              <a:rPr lang="en-US" baseline="30000" dirty="0"/>
              <a:t>2</a:t>
            </a:r>
            <a:r>
              <a:rPr lang="en-US" dirty="0"/>
              <a:t>/Hz</a:t>
            </a:r>
            <a:r>
              <a:rPr lang="en-US" baseline="30000" dirty="0"/>
              <a:t>½</a:t>
            </a:r>
            <a:endParaRPr lang="en-US" dirty="0"/>
          </a:p>
          <a:p>
            <a:pPr lvl="1"/>
            <a:r>
              <a:rPr lang="en-US" dirty="0"/>
              <a:t>For oscillatory motion,            </a:t>
            </a:r>
            <a:r>
              <a:rPr lang="en-US" i="1" dirty="0"/>
              <a:t>x</a:t>
            </a:r>
            <a:r>
              <a:rPr lang="en-US" dirty="0"/>
              <a:t> = </a:t>
            </a:r>
            <a:r>
              <a:rPr lang="en-US" i="1" dirty="0"/>
              <a:t>a</a:t>
            </a:r>
            <a:r>
              <a:rPr lang="en-US" dirty="0"/>
              <a:t>/</a:t>
            </a:r>
            <a:r>
              <a:rPr lang="en-US" i="1" dirty="0"/>
              <a:t>ω</a:t>
            </a:r>
            <a:r>
              <a:rPr lang="en-US" baseline="30000" dirty="0"/>
              <a:t>2</a:t>
            </a:r>
            <a:r>
              <a:rPr lang="en-US" dirty="0"/>
              <a:t> = </a:t>
            </a:r>
            <a:r>
              <a:rPr lang="en-US" i="1" dirty="0"/>
              <a:t>a</a:t>
            </a:r>
            <a:r>
              <a:rPr lang="en-US" dirty="0"/>
              <a:t>/4</a:t>
            </a:r>
            <a:r>
              <a:rPr lang="en-US" i="1" dirty="0"/>
              <a:t>π</a:t>
            </a:r>
            <a:r>
              <a:rPr lang="en-US" baseline="30000" dirty="0"/>
              <a:t>2</a:t>
            </a:r>
            <a:r>
              <a:rPr lang="en-US" i="1" dirty="0"/>
              <a:t>f </a:t>
            </a:r>
            <a:r>
              <a:rPr lang="en-US" baseline="30000" dirty="0"/>
              <a:t>2</a:t>
            </a:r>
          </a:p>
          <a:p>
            <a:pPr lvl="1">
              <a:buFont typeface="Arial"/>
              <a:buChar char="⇒"/>
            </a:pPr>
            <a:r>
              <a:rPr lang="en-US" dirty="0">
                <a:latin typeface="Arial"/>
                <a:ea typeface="Wingdings"/>
                <a:cs typeface="Arial"/>
                <a:sym typeface="Wingdings"/>
              </a:rPr>
              <a:t>SEIS is sensitive to displace-</a:t>
            </a:r>
            <a:r>
              <a:rPr lang="en-US" dirty="0" err="1">
                <a:latin typeface="Arial"/>
                <a:ea typeface="Wingdings"/>
                <a:cs typeface="Arial"/>
                <a:sym typeface="Wingdings"/>
              </a:rPr>
              <a:t>ments</a:t>
            </a:r>
            <a:r>
              <a:rPr lang="en-US" dirty="0">
                <a:latin typeface="Arial"/>
                <a:ea typeface="Wingdings"/>
                <a:cs typeface="Arial"/>
                <a:sym typeface="Wingdings"/>
              </a:rPr>
              <a:t> of ~</a:t>
            </a:r>
            <a:r>
              <a:rPr lang="en-US" dirty="0">
                <a:latin typeface="Lucida Grande"/>
                <a:ea typeface="Lucida Grande"/>
                <a:cs typeface="Lucida Grande"/>
                <a:sym typeface="Wingdings"/>
              </a:rPr>
              <a:t>2.5</a:t>
            </a:r>
            <a:r>
              <a:rPr lang="en-US" dirty="0">
                <a:latin typeface="Arial"/>
                <a:ea typeface="Wingdings"/>
                <a:cs typeface="Arial"/>
                <a:sym typeface="Wingdings"/>
              </a:rPr>
              <a:t>x10</a:t>
            </a:r>
            <a:r>
              <a:rPr lang="en-US" baseline="30000" dirty="0">
                <a:latin typeface="Arial"/>
                <a:ea typeface="Wingdings"/>
                <a:cs typeface="Arial"/>
                <a:sym typeface="Wingdings"/>
              </a:rPr>
              <a:t>-11</a:t>
            </a:r>
            <a:r>
              <a:rPr lang="en-US" dirty="0">
                <a:latin typeface="Arial"/>
                <a:ea typeface="Wingdings"/>
                <a:cs typeface="Arial"/>
                <a:sym typeface="Wingdings"/>
              </a:rPr>
              <a:t>m</a:t>
            </a:r>
          </a:p>
          <a:p>
            <a:pPr marL="0" indent="0" algn="ctr">
              <a:buNone/>
            </a:pPr>
            <a:r>
              <a:rPr lang="en-US" b="1" dirty="0">
                <a:latin typeface="Arial"/>
                <a:ea typeface="Wingdings"/>
                <a:cs typeface="Arial"/>
                <a:sym typeface="Wingdings"/>
              </a:rPr>
              <a:t>This is about half the Bohr radius of a hydrogen atom</a:t>
            </a:r>
          </a:p>
          <a:p>
            <a:pPr lvl="1">
              <a:buFont typeface="Arial"/>
              <a:buChar char="⇒"/>
            </a:pPr>
            <a:endParaRPr lang="en-US" dirty="0">
              <a:latin typeface="Arial"/>
              <a:cs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701A60-177B-466A-9341-9EF933434FEE}" type="slidenum">
              <a:rPr lang="en-US">
                <a:solidFill>
                  <a:prstClr val="white">
                    <a:lumMod val="50000"/>
                  </a:prstClr>
                </a:solidFill>
              </a:rPr>
              <a:pPr/>
              <a:t>20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4489" y="4152037"/>
            <a:ext cx="2358139" cy="2423975"/>
          </a:xfrm>
          <a:prstGeom prst="rect">
            <a:avLst/>
          </a:prstGeom>
        </p:spPr>
      </p:pic>
      <p:sp>
        <p:nvSpPr>
          <p:cNvPr id="38" name="TextBox 37"/>
          <p:cNvSpPr txBox="1"/>
          <p:nvPr/>
        </p:nvSpPr>
        <p:spPr>
          <a:xfrm>
            <a:off x="10340175" y="3939654"/>
            <a:ext cx="1150813" cy="523220"/>
          </a:xfrm>
          <a:prstGeom prst="rect">
            <a:avLst/>
          </a:prstGeom>
          <a:solidFill>
            <a:srgbClr val="FFFFFF"/>
          </a:solidFill>
          <a:ln>
            <a:solidFill>
              <a:srgbClr val="0A10FF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solidFill>
                  <a:prstClr val="black"/>
                </a:solidFill>
                <a:latin typeface="Calibri"/>
              </a:rPr>
              <a:t>Seismometer</a:t>
            </a:r>
          </a:p>
          <a:p>
            <a:pPr algn="ctr"/>
            <a:r>
              <a:rPr lang="en-US" sz="1400" dirty="0">
                <a:solidFill>
                  <a:prstClr val="black"/>
                </a:solidFill>
                <a:latin typeface="Calibri"/>
              </a:rPr>
              <a:t>Sensitivity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9091173" y="5369414"/>
            <a:ext cx="380563" cy="0"/>
          </a:xfrm>
          <a:prstGeom prst="line">
            <a:avLst/>
          </a:prstGeom>
          <a:ln>
            <a:solidFill>
              <a:schemeClr val="tx1"/>
            </a:solidFill>
            <a:headEnd type="oval"/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flipH="1">
            <a:off x="9313195" y="4454720"/>
            <a:ext cx="1030185" cy="861413"/>
          </a:xfrm>
          <a:prstGeom prst="straightConnector1">
            <a:avLst/>
          </a:prstGeom>
          <a:ln>
            <a:solidFill>
              <a:srgbClr val="000000"/>
            </a:solidFill>
            <a:headEnd type="none"/>
            <a:tailEnd type="stealth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Oval 47"/>
          <p:cNvSpPr>
            <a:spLocks noChangeAspect="1"/>
          </p:cNvSpPr>
          <p:nvPr/>
        </p:nvSpPr>
        <p:spPr>
          <a:xfrm>
            <a:off x="8194201" y="4481363"/>
            <a:ext cx="1736711" cy="1730709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7998815" y="4188290"/>
            <a:ext cx="411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prstClr val="white"/>
                </a:solidFill>
                <a:latin typeface="Calibri"/>
              </a:rPr>
              <a:t>H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3BB814D7-CD36-E141-9582-65CF8FF7DBBB}"/>
              </a:ext>
            </a:extLst>
          </p:cNvPr>
          <p:cNvSpPr txBox="1"/>
          <p:nvPr/>
        </p:nvSpPr>
        <p:spPr>
          <a:xfrm>
            <a:off x="449451" y="6475984"/>
            <a:ext cx="14868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P.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Lognonné</a:t>
            </a:r>
            <a:endParaRPr lang="fr-FR" sz="14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800E303-2182-5049-AFAB-611EDECEB0C9}"/>
              </a:ext>
            </a:extLst>
          </p:cNvPr>
          <p:cNvSpPr/>
          <p:nvPr/>
        </p:nvSpPr>
        <p:spPr>
          <a:xfrm>
            <a:off x="2505387" y="2855544"/>
            <a:ext cx="2843364" cy="876565"/>
          </a:xfrm>
          <a:prstGeom prst="rect">
            <a:avLst/>
          </a:prstGeom>
          <a:gradFill>
            <a:gsLst>
              <a:gs pos="100000">
                <a:schemeClr val="bg1"/>
              </a:gs>
              <a:gs pos="40000">
                <a:srgbClr val="984806"/>
              </a:gs>
            </a:gsLst>
            <a:lin ang="5400000" scaled="0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54" name="Elbow Connector 8">
            <a:extLst>
              <a:ext uri="{FF2B5EF4-FFF2-40B4-BE49-F238E27FC236}">
                <a16:creationId xmlns:a16="http://schemas.microsoft.com/office/drawing/2014/main" id="{90794B1D-B845-2C4F-8B24-325C40240D27}"/>
              </a:ext>
            </a:extLst>
          </p:cNvPr>
          <p:cNvCxnSpPr/>
          <p:nvPr/>
        </p:nvCxnSpPr>
        <p:spPr>
          <a:xfrm rot="5400000" flipH="1" flipV="1">
            <a:off x="2836973" y="1669916"/>
            <a:ext cx="1640749" cy="708032"/>
          </a:xfrm>
          <a:prstGeom prst="bentConnector3">
            <a:avLst>
              <a:gd name="adj1" fmla="val 117123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17">
            <a:extLst>
              <a:ext uri="{FF2B5EF4-FFF2-40B4-BE49-F238E27FC236}">
                <a16:creationId xmlns:a16="http://schemas.microsoft.com/office/drawing/2014/main" id="{36ADC7C8-36D2-DA42-B948-7C447BD29A1A}"/>
              </a:ext>
            </a:extLst>
          </p:cNvPr>
          <p:cNvCxnSpPr/>
          <p:nvPr/>
        </p:nvCxnSpPr>
        <p:spPr>
          <a:xfrm>
            <a:off x="4011358" y="1192318"/>
            <a:ext cx="179818" cy="6742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21">
            <a:extLst>
              <a:ext uri="{FF2B5EF4-FFF2-40B4-BE49-F238E27FC236}">
                <a16:creationId xmlns:a16="http://schemas.microsoft.com/office/drawing/2014/main" id="{0D959133-2A4F-5745-8A01-081C570E3ABF}"/>
              </a:ext>
            </a:extLst>
          </p:cNvPr>
          <p:cNvCxnSpPr>
            <a:cxnSpLocks noChangeAspect="1"/>
          </p:cNvCxnSpPr>
          <p:nvPr/>
        </p:nvCxnSpPr>
        <p:spPr>
          <a:xfrm>
            <a:off x="3837839" y="1400908"/>
            <a:ext cx="365760" cy="1371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22">
            <a:extLst>
              <a:ext uri="{FF2B5EF4-FFF2-40B4-BE49-F238E27FC236}">
                <a16:creationId xmlns:a16="http://schemas.microsoft.com/office/drawing/2014/main" id="{9B02EBEA-DEFB-3847-A299-F232925C3B65}"/>
              </a:ext>
            </a:extLst>
          </p:cNvPr>
          <p:cNvCxnSpPr>
            <a:cxnSpLocks noChangeAspect="1"/>
          </p:cNvCxnSpPr>
          <p:nvPr/>
        </p:nvCxnSpPr>
        <p:spPr>
          <a:xfrm flipH="1">
            <a:off x="3821660" y="1261120"/>
            <a:ext cx="365760" cy="1371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23">
            <a:extLst>
              <a:ext uri="{FF2B5EF4-FFF2-40B4-BE49-F238E27FC236}">
                <a16:creationId xmlns:a16="http://schemas.microsoft.com/office/drawing/2014/main" id="{ABB7B653-3E5C-F64D-B00B-26E018100146}"/>
              </a:ext>
            </a:extLst>
          </p:cNvPr>
          <p:cNvCxnSpPr>
            <a:cxnSpLocks noChangeAspect="1"/>
          </p:cNvCxnSpPr>
          <p:nvPr/>
        </p:nvCxnSpPr>
        <p:spPr>
          <a:xfrm>
            <a:off x="3844137" y="1654451"/>
            <a:ext cx="365760" cy="1371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24">
            <a:extLst>
              <a:ext uri="{FF2B5EF4-FFF2-40B4-BE49-F238E27FC236}">
                <a16:creationId xmlns:a16="http://schemas.microsoft.com/office/drawing/2014/main" id="{FD55A45D-17C8-614F-AA9E-378EB83DEE77}"/>
              </a:ext>
            </a:extLst>
          </p:cNvPr>
          <p:cNvCxnSpPr>
            <a:cxnSpLocks noChangeAspect="1"/>
          </p:cNvCxnSpPr>
          <p:nvPr/>
        </p:nvCxnSpPr>
        <p:spPr>
          <a:xfrm flipH="1">
            <a:off x="3827958" y="1525901"/>
            <a:ext cx="365760" cy="1371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25">
            <a:extLst>
              <a:ext uri="{FF2B5EF4-FFF2-40B4-BE49-F238E27FC236}">
                <a16:creationId xmlns:a16="http://schemas.microsoft.com/office/drawing/2014/main" id="{858B37BF-081F-0449-A8BC-3691873E5064}"/>
              </a:ext>
            </a:extLst>
          </p:cNvPr>
          <p:cNvCxnSpPr/>
          <p:nvPr/>
        </p:nvCxnSpPr>
        <p:spPr>
          <a:xfrm flipH="1">
            <a:off x="4006417" y="1794239"/>
            <a:ext cx="179818" cy="6742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29">
            <a:extLst>
              <a:ext uri="{FF2B5EF4-FFF2-40B4-BE49-F238E27FC236}">
                <a16:creationId xmlns:a16="http://schemas.microsoft.com/office/drawing/2014/main" id="{A2952D82-94F2-9144-AF5D-50092F4AABB2}"/>
              </a:ext>
            </a:extLst>
          </p:cNvPr>
          <p:cNvCxnSpPr/>
          <p:nvPr/>
        </p:nvCxnSpPr>
        <p:spPr>
          <a:xfrm flipV="1">
            <a:off x="4022597" y="1866599"/>
            <a:ext cx="0" cy="1573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Rectangle 62">
            <a:extLst>
              <a:ext uri="{FF2B5EF4-FFF2-40B4-BE49-F238E27FC236}">
                <a16:creationId xmlns:a16="http://schemas.microsoft.com/office/drawing/2014/main" id="{2A534A43-02E1-7248-AF35-2D8DD5266A82}"/>
              </a:ext>
            </a:extLst>
          </p:cNvPr>
          <p:cNvSpPr/>
          <p:nvPr/>
        </p:nvSpPr>
        <p:spPr>
          <a:xfrm>
            <a:off x="3876495" y="2035169"/>
            <a:ext cx="303442" cy="29218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64" name="TextBox 31">
            <a:extLst>
              <a:ext uri="{FF2B5EF4-FFF2-40B4-BE49-F238E27FC236}">
                <a16:creationId xmlns:a16="http://schemas.microsoft.com/office/drawing/2014/main" id="{8190C9DD-68E3-DB47-9071-46638C1BD86D}"/>
              </a:ext>
            </a:extLst>
          </p:cNvPr>
          <p:cNvSpPr txBox="1"/>
          <p:nvPr/>
        </p:nvSpPr>
        <p:spPr>
          <a:xfrm>
            <a:off x="4168698" y="1967741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prstClr val="black"/>
                </a:solidFill>
                <a:latin typeface="Calibri"/>
              </a:rPr>
              <a:t>m</a:t>
            </a:r>
          </a:p>
        </p:txBody>
      </p:sp>
      <p:sp>
        <p:nvSpPr>
          <p:cNvPr id="65" name="TextBox 32">
            <a:extLst>
              <a:ext uri="{FF2B5EF4-FFF2-40B4-BE49-F238E27FC236}">
                <a16:creationId xmlns:a16="http://schemas.microsoft.com/office/drawing/2014/main" id="{9B1560A9-F16D-EB45-8D0A-AEF54D0FC590}"/>
              </a:ext>
            </a:extLst>
          </p:cNvPr>
          <p:cNvSpPr txBox="1"/>
          <p:nvPr/>
        </p:nvSpPr>
        <p:spPr>
          <a:xfrm>
            <a:off x="4242428" y="131100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prstClr val="black"/>
                </a:solidFill>
                <a:latin typeface="Calibri"/>
              </a:rPr>
              <a:t>k</a:t>
            </a:r>
          </a:p>
        </p:txBody>
      </p:sp>
      <p:sp>
        <p:nvSpPr>
          <p:cNvPr id="66" name="TextBox 33">
            <a:extLst>
              <a:ext uri="{FF2B5EF4-FFF2-40B4-BE49-F238E27FC236}">
                <a16:creationId xmlns:a16="http://schemas.microsoft.com/office/drawing/2014/main" id="{21C3CEB6-5286-8647-B0EC-CEECF86FCDBE}"/>
              </a:ext>
            </a:extLst>
          </p:cNvPr>
          <p:cNvSpPr txBox="1"/>
          <p:nvPr/>
        </p:nvSpPr>
        <p:spPr>
          <a:xfrm>
            <a:off x="3523146" y="2367854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prstClr val="black"/>
                </a:solidFill>
                <a:latin typeface="Calibri"/>
              </a:rPr>
              <a:t>x</a:t>
            </a:r>
          </a:p>
        </p:txBody>
      </p:sp>
      <p:sp>
        <p:nvSpPr>
          <p:cNvPr id="67" name="TextBox 34">
            <a:extLst>
              <a:ext uri="{FF2B5EF4-FFF2-40B4-BE49-F238E27FC236}">
                <a16:creationId xmlns:a16="http://schemas.microsoft.com/office/drawing/2014/main" id="{B003C84E-768A-F841-BCA7-E71CA80387A9}"/>
              </a:ext>
            </a:extLst>
          </p:cNvPr>
          <p:cNvSpPr txBox="1"/>
          <p:nvPr/>
        </p:nvSpPr>
        <p:spPr>
          <a:xfrm>
            <a:off x="3979008" y="310415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prstClr val="white"/>
                </a:solidFill>
                <a:latin typeface="Calibri"/>
              </a:rPr>
              <a:t>a</a:t>
            </a:r>
          </a:p>
        </p:txBody>
      </p:sp>
      <p:cxnSp>
        <p:nvCxnSpPr>
          <p:cNvPr id="68" name="Straight Arrow Connector 36">
            <a:extLst>
              <a:ext uri="{FF2B5EF4-FFF2-40B4-BE49-F238E27FC236}">
                <a16:creationId xmlns:a16="http://schemas.microsoft.com/office/drawing/2014/main" id="{D3138B8E-BBC4-B24C-9485-BC736E35411B}"/>
              </a:ext>
            </a:extLst>
          </p:cNvPr>
          <p:cNvCxnSpPr/>
          <p:nvPr/>
        </p:nvCxnSpPr>
        <p:spPr>
          <a:xfrm>
            <a:off x="3977657" y="3136495"/>
            <a:ext cx="0" cy="370854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38">
            <a:extLst>
              <a:ext uri="{FF2B5EF4-FFF2-40B4-BE49-F238E27FC236}">
                <a16:creationId xmlns:a16="http://schemas.microsoft.com/office/drawing/2014/main" id="{79514B26-4CA6-624D-AF2E-9B4097BA8FEA}"/>
              </a:ext>
            </a:extLst>
          </p:cNvPr>
          <p:cNvCxnSpPr/>
          <p:nvPr/>
        </p:nvCxnSpPr>
        <p:spPr>
          <a:xfrm flipV="1">
            <a:off x="3520010" y="2338595"/>
            <a:ext cx="31468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40">
            <a:extLst>
              <a:ext uri="{FF2B5EF4-FFF2-40B4-BE49-F238E27FC236}">
                <a16:creationId xmlns:a16="http://schemas.microsoft.com/office/drawing/2014/main" id="{AB9CFAE3-21A1-6144-9544-0E0BEB794945}"/>
              </a:ext>
            </a:extLst>
          </p:cNvPr>
          <p:cNvCxnSpPr/>
          <p:nvPr/>
        </p:nvCxnSpPr>
        <p:spPr>
          <a:xfrm flipV="1">
            <a:off x="3520010" y="2850611"/>
            <a:ext cx="31468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42">
            <a:extLst>
              <a:ext uri="{FF2B5EF4-FFF2-40B4-BE49-F238E27FC236}">
                <a16:creationId xmlns:a16="http://schemas.microsoft.com/office/drawing/2014/main" id="{D3C8E4E7-B7D8-044B-B1BC-0E5ABF69A94E}"/>
              </a:ext>
            </a:extLst>
          </p:cNvPr>
          <p:cNvCxnSpPr/>
          <p:nvPr/>
        </p:nvCxnSpPr>
        <p:spPr>
          <a:xfrm flipV="1">
            <a:off x="3657310" y="2335568"/>
            <a:ext cx="0" cy="179516"/>
          </a:xfrm>
          <a:prstGeom prst="straightConnector1">
            <a:avLst/>
          </a:prstGeom>
          <a:ln>
            <a:solidFill>
              <a:schemeClr val="tx1"/>
            </a:solidFill>
            <a:tailEnd type="arrow" w="sm" len="sm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43">
            <a:extLst>
              <a:ext uri="{FF2B5EF4-FFF2-40B4-BE49-F238E27FC236}">
                <a16:creationId xmlns:a16="http://schemas.microsoft.com/office/drawing/2014/main" id="{7DAF98CE-A913-7D49-A390-79EE035FF70A}"/>
              </a:ext>
            </a:extLst>
          </p:cNvPr>
          <p:cNvCxnSpPr/>
          <p:nvPr/>
        </p:nvCxnSpPr>
        <p:spPr>
          <a:xfrm>
            <a:off x="3657310" y="2660158"/>
            <a:ext cx="0" cy="179516"/>
          </a:xfrm>
          <a:prstGeom prst="straightConnector1">
            <a:avLst/>
          </a:prstGeom>
          <a:ln>
            <a:solidFill>
              <a:schemeClr val="tx1"/>
            </a:solidFill>
            <a:tailEnd type="arrow" w="sm" len="sm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3" name="Picture 2">
            <a:extLst>
              <a:ext uri="{FF2B5EF4-FFF2-40B4-BE49-F238E27FC236}">
                <a16:creationId xmlns:a16="http://schemas.microsoft.com/office/drawing/2014/main" id="{16B87763-2F4B-134A-8F91-DFD3EDB4D3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38" r="7129"/>
          <a:stretch/>
        </p:blipFill>
        <p:spPr bwMode="auto">
          <a:xfrm>
            <a:off x="1660022" y="4075586"/>
            <a:ext cx="4516170" cy="258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A629FCCF-87A7-0645-A506-AECD82EAFE43}"/>
              </a:ext>
            </a:extLst>
          </p:cNvPr>
          <p:cNvSpPr/>
          <p:nvPr/>
        </p:nvSpPr>
        <p:spPr>
          <a:xfrm>
            <a:off x="1886033" y="4008313"/>
            <a:ext cx="4208097" cy="2152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75" name="TextBox 46">
            <a:extLst>
              <a:ext uri="{FF2B5EF4-FFF2-40B4-BE49-F238E27FC236}">
                <a16:creationId xmlns:a16="http://schemas.microsoft.com/office/drawing/2014/main" id="{0AFA34B6-3973-AD4A-9912-42C60188EF87}"/>
              </a:ext>
            </a:extLst>
          </p:cNvPr>
          <p:cNvSpPr txBox="1"/>
          <p:nvPr/>
        </p:nvSpPr>
        <p:spPr>
          <a:xfrm>
            <a:off x="5103985" y="5202878"/>
            <a:ext cx="10036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prstClr val="black"/>
                </a:solidFill>
                <a:latin typeface="Calibri"/>
              </a:rPr>
              <a:t>10</a:t>
            </a:r>
            <a:r>
              <a:rPr lang="en-US" sz="1200" baseline="30000" dirty="0">
                <a:solidFill>
                  <a:prstClr val="black"/>
                </a:solidFill>
                <a:latin typeface="Calibri"/>
              </a:rPr>
              <a:t>-9</a:t>
            </a:r>
            <a:r>
              <a:rPr lang="en-US" sz="1200" dirty="0">
                <a:solidFill>
                  <a:prstClr val="black"/>
                </a:solidFill>
                <a:latin typeface="Calibri"/>
              </a:rPr>
              <a:t>m/s</a:t>
            </a:r>
            <a:r>
              <a:rPr lang="en-US" sz="1200" baseline="30000" dirty="0">
                <a:solidFill>
                  <a:prstClr val="black"/>
                </a:solidFill>
                <a:latin typeface="Calibri"/>
              </a:rPr>
              <a:t>2</a:t>
            </a:r>
            <a:r>
              <a:rPr lang="en-US" sz="1200" dirty="0">
                <a:solidFill>
                  <a:prstClr val="black"/>
                </a:solidFill>
                <a:latin typeface="Calibri"/>
              </a:rPr>
              <a:t>/Hz</a:t>
            </a:r>
            <a:r>
              <a:rPr lang="en-US" sz="1200" baseline="30000" dirty="0">
                <a:solidFill>
                  <a:prstClr val="black"/>
                </a:solidFill>
                <a:latin typeface="Calibri"/>
              </a:rPr>
              <a:t>½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76" name="Straight Arrow Connector 50">
            <a:extLst>
              <a:ext uri="{FF2B5EF4-FFF2-40B4-BE49-F238E27FC236}">
                <a16:creationId xmlns:a16="http://schemas.microsoft.com/office/drawing/2014/main" id="{2BDCFE1D-6C11-824E-BA6C-9F767B3594B8}"/>
              </a:ext>
            </a:extLst>
          </p:cNvPr>
          <p:cNvCxnSpPr>
            <a:stCxn id="75" idx="1"/>
          </p:cNvCxnSpPr>
          <p:nvPr/>
        </p:nvCxnSpPr>
        <p:spPr>
          <a:xfrm flipH="1">
            <a:off x="4727305" y="5341377"/>
            <a:ext cx="376680" cy="1406"/>
          </a:xfrm>
          <a:prstGeom prst="straightConnector1">
            <a:avLst/>
          </a:prstGeom>
          <a:ln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TextBox 51">
            <a:extLst>
              <a:ext uri="{FF2B5EF4-FFF2-40B4-BE49-F238E27FC236}">
                <a16:creationId xmlns:a16="http://schemas.microsoft.com/office/drawing/2014/main" id="{29156143-D134-6143-824C-098F6377CE2B}"/>
              </a:ext>
            </a:extLst>
          </p:cNvPr>
          <p:cNvSpPr txBox="1"/>
          <p:nvPr/>
        </p:nvSpPr>
        <p:spPr>
          <a:xfrm>
            <a:off x="4182149" y="4666518"/>
            <a:ext cx="4541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solidFill>
                  <a:prstClr val="black"/>
                </a:solidFill>
                <a:latin typeface="Calibri"/>
              </a:rPr>
              <a:t>1 Hz</a:t>
            </a:r>
          </a:p>
        </p:txBody>
      </p:sp>
      <p:cxnSp>
        <p:nvCxnSpPr>
          <p:cNvPr id="78" name="Straight Arrow Connector 52">
            <a:extLst>
              <a:ext uri="{FF2B5EF4-FFF2-40B4-BE49-F238E27FC236}">
                <a16:creationId xmlns:a16="http://schemas.microsoft.com/office/drawing/2014/main" id="{A61DEEA5-F784-E247-AC2B-E9D1F240E0BF}"/>
              </a:ext>
            </a:extLst>
          </p:cNvPr>
          <p:cNvCxnSpPr/>
          <p:nvPr/>
        </p:nvCxnSpPr>
        <p:spPr>
          <a:xfrm>
            <a:off x="4404433" y="4923070"/>
            <a:ext cx="0" cy="280136"/>
          </a:xfrm>
          <a:prstGeom prst="straightConnector1">
            <a:avLst/>
          </a:prstGeom>
          <a:ln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TextBox 55">
            <a:extLst>
              <a:ext uri="{FF2B5EF4-FFF2-40B4-BE49-F238E27FC236}">
                <a16:creationId xmlns:a16="http://schemas.microsoft.com/office/drawing/2014/main" id="{B3E8E0D1-ED8D-9445-89DF-AF9CBBA54340}"/>
              </a:ext>
            </a:extLst>
          </p:cNvPr>
          <p:cNvSpPr txBox="1"/>
          <p:nvPr/>
        </p:nvSpPr>
        <p:spPr>
          <a:xfrm>
            <a:off x="3302329" y="3990255"/>
            <a:ext cx="13131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solidFill>
                  <a:prstClr val="black"/>
                </a:solidFill>
                <a:latin typeface="Calibri"/>
              </a:rPr>
              <a:t>SEIS Noise Budget</a:t>
            </a:r>
          </a:p>
        </p:txBody>
      </p:sp>
    </p:spTree>
    <p:extLst>
      <p:ext uri="{BB962C8B-B14F-4D97-AF65-F5344CB8AC3E}">
        <p14:creationId xmlns:p14="http://schemas.microsoft.com/office/powerpoint/2010/main" val="73808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48" grpId="0" animBg="1"/>
      <p:bldP spid="4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D:\Utilisateurs\deleuzem\AppData\Local\Microsoft\Windows\Temporary Internet Files\Content.Outlook\DNMM0YUM\IMG_1560 (2)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83978" y="747109"/>
            <a:ext cx="4027392" cy="2684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909" y="2997958"/>
            <a:ext cx="5104190" cy="3860044"/>
          </a:xfrm>
          <a:prstGeom prst="rect">
            <a:avLst/>
          </a:prstGeom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2795" y="3773717"/>
            <a:ext cx="3972762" cy="3084285"/>
          </a:xfrm>
          <a:prstGeom prst="rect">
            <a:avLst/>
          </a:prstGeom>
        </p:spPr>
      </p:pic>
      <p:pic>
        <p:nvPicPr>
          <p:cNvPr id="14" name="Imag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23"/>
          <a:stretch>
            <a:fillRect/>
          </a:stretch>
        </p:blipFill>
        <p:spPr>
          <a:xfrm>
            <a:off x="2501737" y="929477"/>
            <a:ext cx="2903661" cy="268926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SEIS: A Little More Complicated Than a Mass on a Spring …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41200AB8-F98A-D745-831A-CD3545A45362}"/>
              </a:ext>
            </a:extLst>
          </p:cNvPr>
          <p:cNvSpPr txBox="1"/>
          <p:nvPr/>
        </p:nvSpPr>
        <p:spPr>
          <a:xfrm>
            <a:off x="216976" y="6488668"/>
            <a:ext cx="19074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/SEIS team</a:t>
            </a:r>
          </a:p>
        </p:txBody>
      </p:sp>
    </p:spTree>
    <p:extLst>
      <p:ext uri="{BB962C8B-B14F-4D97-AF65-F5344CB8AC3E}">
        <p14:creationId xmlns:p14="http://schemas.microsoft.com/office/powerpoint/2010/main" val="2102046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Shape 790"/>
          <p:cNvSpPr>
            <a:spLocks noGrp="1"/>
          </p:cNvSpPr>
          <p:nvPr>
            <p:ph type="title"/>
          </p:nvPr>
        </p:nvSpPr>
        <p:spPr>
          <a:xfrm>
            <a:off x="130629" y="0"/>
            <a:ext cx="10875264" cy="557076"/>
          </a:xfrm>
        </p:spPr>
        <p:txBody>
          <a:bodyPr/>
          <a:lstStyle/>
          <a:p>
            <a:pPr lvl="0"/>
            <a:r>
              <a:rPr lang="fr-FR" sz="3200" b="0" dirty="0" err="1">
                <a:solidFill>
                  <a:schemeClr val="bg1"/>
                </a:solidFill>
              </a:rPr>
              <a:t>Seismic</a:t>
            </a:r>
            <a:r>
              <a:rPr lang="fr-FR" sz="3200" b="0" dirty="0">
                <a:solidFill>
                  <a:schemeClr val="bg1"/>
                </a:solidFill>
              </a:rPr>
              <a:t> cave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CCD00AD-B9F7-A844-A96A-1593D1D5E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791" name="DSC00463.jpg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24034" y="952501"/>
            <a:ext cx="4067175" cy="5422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2" name="DSC00457.jpg"/>
          <p:cNvPicPr/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266266" y="1759673"/>
            <a:ext cx="5401734" cy="4051300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FADFF361-AF5A-7548-B254-13BA83B48252}"/>
              </a:ext>
            </a:extLst>
          </p:cNvPr>
          <p:cNvSpPr txBox="1"/>
          <p:nvPr/>
        </p:nvSpPr>
        <p:spPr>
          <a:xfrm>
            <a:off x="216976" y="6488668"/>
            <a:ext cx="19074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/SEIS team</a:t>
            </a:r>
          </a:p>
        </p:txBody>
      </p:sp>
    </p:spTree>
    <p:extLst>
      <p:ext uri="{BB962C8B-B14F-4D97-AF65-F5344CB8AC3E}">
        <p14:creationId xmlns:p14="http://schemas.microsoft.com/office/powerpoint/2010/main" val="6313895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https://www.seis-insight.eu/images/Public-Images/S2-Accueil/seis_ecorche_total_big.jpg">
            <a:extLst>
              <a:ext uri="{FF2B5EF4-FFF2-40B4-BE49-F238E27FC236}">
                <a16:creationId xmlns:a16="http://schemas.microsoft.com/office/drawing/2014/main" id="{AC8E3015-D7C5-0E48-A71F-C1C80BCAA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484" y="1219487"/>
            <a:ext cx="4363005" cy="246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itle 2"/>
          <p:cNvSpPr>
            <a:spLocks noGrp="1"/>
          </p:cNvSpPr>
          <p:nvPr>
            <p:ph type="title"/>
          </p:nvPr>
        </p:nvSpPr>
        <p:spPr>
          <a:xfrm>
            <a:off x="263471" y="48000"/>
            <a:ext cx="10875264" cy="557076"/>
          </a:xfrm>
        </p:spPr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Deploy a seismic cave on Mars ? </a:t>
            </a:r>
          </a:p>
        </p:txBody>
      </p:sp>
      <p:sp>
        <p:nvSpPr>
          <p:cNvPr id="283" name="Shape 28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defTabSz="914353"/>
            <a:fld id="{86CB4B4D-7CA3-9044-876B-883B54F8677D}" type="slidenum">
              <a:rPr lang="fr-FR">
                <a:latin typeface="Arial"/>
              </a:rPr>
              <a:pPr defTabSz="914353"/>
              <a:t>23</a:t>
            </a:fld>
            <a:endParaRPr lang="fr-FR">
              <a:latin typeface="Arial"/>
            </a:endParaRPr>
          </a:p>
        </p:txBody>
      </p:sp>
      <p:sp>
        <p:nvSpPr>
          <p:cNvPr id="284" name="Shape 284"/>
          <p:cNvSpPr/>
          <p:nvPr/>
        </p:nvSpPr>
        <p:spPr>
          <a:xfrm>
            <a:off x="5287109" y="5980502"/>
            <a:ext cx="202009" cy="3520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640" tIns="45640" rIns="45640" bIns="45640" anchor="ctr">
            <a:spAutoFit/>
          </a:bodyPr>
          <a:lstStyle>
            <a:lvl1pPr algn="l" defTabSz="1300480">
              <a:defRPr sz="16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hangingPunct="0">
              <a:defRPr sz="2400">
                <a:solidFill>
                  <a:srgbClr val="000000"/>
                </a:solidFill>
              </a:defRPr>
            </a:pPr>
            <a:r>
              <a:rPr sz="1700" kern="0">
                <a:solidFill>
                  <a:srgbClr val="000000"/>
                </a:solidFill>
              </a:rPr>
              <a:t>8</a:t>
            </a:r>
          </a:p>
        </p:txBody>
      </p:sp>
      <p:pic>
        <p:nvPicPr>
          <p:cNvPr id="285" name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570159" y="911114"/>
            <a:ext cx="4385898" cy="3176587"/>
          </a:xfrm>
          <a:prstGeom prst="rect">
            <a:avLst/>
          </a:prstGeom>
          <a:ln w="12700">
            <a:miter lim="400000"/>
          </a:ln>
        </p:spPr>
      </p:pic>
      <p:pic>
        <p:nvPicPr>
          <p:cNvPr id="286" name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891033" y="3762214"/>
            <a:ext cx="2579078" cy="2697163"/>
          </a:xfrm>
          <a:prstGeom prst="rect">
            <a:avLst/>
          </a:prstGeom>
          <a:ln w="12700">
            <a:miter lim="400000"/>
          </a:ln>
        </p:spPr>
      </p:pic>
      <p:sp>
        <p:nvSpPr>
          <p:cNvPr id="288" name="Shape 288"/>
          <p:cNvSpPr/>
          <p:nvPr/>
        </p:nvSpPr>
        <p:spPr>
          <a:xfrm>
            <a:off x="1698663" y="960152"/>
            <a:ext cx="1152239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indent="39687" algn="l" defTabSz="1300480">
              <a:defRPr sz="34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hangingPunct="0">
              <a:defRPr sz="2400"/>
            </a:pPr>
            <a:r>
              <a:rPr lang="fr-FR" sz="2400" b="1" kern="0" dirty="0">
                <a:solidFill>
                  <a:srgbClr val="FFFFFF"/>
                </a:solidFill>
              </a:rPr>
              <a:t>Vacuum </a:t>
            </a:r>
          </a:p>
          <a:p>
            <a:pPr hangingPunct="0">
              <a:defRPr sz="2400"/>
            </a:pPr>
            <a:r>
              <a:rPr lang="fr-FR" sz="2400" b="1" kern="0" dirty="0" err="1">
                <a:solidFill>
                  <a:srgbClr val="FFFFFF"/>
                </a:solidFill>
              </a:rPr>
              <a:t>sphere</a:t>
            </a:r>
            <a:endParaRPr sz="2400" b="1" kern="0" dirty="0">
              <a:solidFill>
                <a:srgbClr val="FFFFFF"/>
              </a:solidFill>
            </a:endParaRPr>
          </a:p>
        </p:txBody>
      </p:sp>
      <p:sp>
        <p:nvSpPr>
          <p:cNvPr id="289" name="Shape 289"/>
          <p:cNvSpPr/>
          <p:nvPr/>
        </p:nvSpPr>
        <p:spPr>
          <a:xfrm>
            <a:off x="2888158" y="3762214"/>
            <a:ext cx="1769395" cy="338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indent="39687" algn="l" defTabSz="1300480">
              <a:defRPr sz="34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hangingPunct="0">
              <a:defRPr sz="2400"/>
            </a:pPr>
            <a:r>
              <a:rPr lang="fr-FR" sz="2200" b="1" kern="0" dirty="0">
                <a:solidFill>
                  <a:srgbClr val="FFFFFF"/>
                </a:solidFill>
              </a:rPr>
              <a:t>Thermal </a:t>
            </a:r>
            <a:r>
              <a:rPr lang="fr-FR" sz="2200" b="1" kern="0" dirty="0" err="1">
                <a:solidFill>
                  <a:srgbClr val="FFFFFF"/>
                </a:solidFill>
              </a:rPr>
              <a:t>shield</a:t>
            </a:r>
            <a:endParaRPr sz="2200" b="1" kern="0" dirty="0">
              <a:solidFill>
                <a:srgbClr val="FFFFFF"/>
              </a:solidFill>
            </a:endParaRPr>
          </a:p>
        </p:txBody>
      </p:sp>
      <p:sp>
        <p:nvSpPr>
          <p:cNvPr id="290" name="Shape 290"/>
          <p:cNvSpPr/>
          <p:nvPr/>
        </p:nvSpPr>
        <p:spPr>
          <a:xfrm>
            <a:off x="6525426" y="1198595"/>
            <a:ext cx="1857560" cy="338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indent="39687" algn="l" defTabSz="1300480">
              <a:defRPr sz="34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hangingPunct="0">
              <a:defRPr sz="2400"/>
            </a:pPr>
            <a:r>
              <a:rPr lang="fr-FR" sz="2200" b="1" kern="0" dirty="0">
                <a:solidFill>
                  <a:srgbClr val="FFFFFF"/>
                </a:solidFill>
              </a:rPr>
              <a:t>« Wind </a:t>
            </a:r>
            <a:r>
              <a:rPr lang="fr-FR" sz="2200" b="1" kern="0" dirty="0" err="1">
                <a:solidFill>
                  <a:srgbClr val="FFFFFF"/>
                </a:solidFill>
              </a:rPr>
              <a:t>shield</a:t>
            </a:r>
            <a:r>
              <a:rPr lang="fr-FR" sz="2200" b="1" kern="0" dirty="0">
                <a:solidFill>
                  <a:srgbClr val="FFFFFF"/>
                </a:solidFill>
              </a:rPr>
              <a:t> »</a:t>
            </a:r>
            <a:endParaRPr sz="2200" b="1" kern="0" dirty="0">
              <a:solidFill>
                <a:srgbClr val="FFFFFF"/>
              </a:solidFill>
            </a:endParaRPr>
          </a:p>
        </p:txBody>
      </p:sp>
      <p:sp>
        <p:nvSpPr>
          <p:cNvPr id="291" name="Shape 291"/>
          <p:cNvSpPr/>
          <p:nvPr/>
        </p:nvSpPr>
        <p:spPr>
          <a:xfrm>
            <a:off x="3739053" y="2199560"/>
            <a:ext cx="4212961" cy="156548"/>
          </a:xfrm>
          <a:prstGeom prst="line">
            <a:avLst/>
          </a:prstGeom>
          <a:ln w="63500">
            <a:solidFill>
              <a:srgbClr val="D90B00"/>
            </a:solidFill>
            <a:headEnd type="stealth"/>
          </a:ln>
        </p:spPr>
        <p:txBody>
          <a:bodyPr lIns="45640" tIns="45640" rIns="45640" bIns="45640"/>
          <a:lstStyle/>
          <a:p>
            <a:pPr defTabSz="456403" hangingPunct="0">
              <a:defRPr sz="1600">
                <a:latin typeface="Helvetica"/>
                <a:ea typeface="Helvetica"/>
                <a:cs typeface="Helvetica"/>
                <a:sym typeface="Helvetica"/>
              </a:defRPr>
            </a:pPr>
            <a:endParaRPr sz="1100" kern="0">
              <a:solidFill>
                <a:srgbClr val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293" name="Shape 293"/>
          <p:cNvSpPr/>
          <p:nvPr/>
        </p:nvSpPr>
        <p:spPr>
          <a:xfrm flipV="1">
            <a:off x="5143499" y="2593061"/>
            <a:ext cx="2498271" cy="1824825"/>
          </a:xfrm>
          <a:prstGeom prst="line">
            <a:avLst/>
          </a:prstGeom>
          <a:ln w="63500">
            <a:solidFill>
              <a:srgbClr val="D90B00"/>
            </a:solidFill>
            <a:headEnd type="stealth"/>
          </a:ln>
        </p:spPr>
        <p:txBody>
          <a:bodyPr lIns="45640" tIns="45640" rIns="45640" bIns="45640"/>
          <a:lstStyle/>
          <a:p>
            <a:pPr defTabSz="456403" hangingPunct="0">
              <a:defRPr sz="1600">
                <a:latin typeface="Helvetica"/>
                <a:ea typeface="Helvetica"/>
                <a:cs typeface="Helvetica"/>
                <a:sym typeface="Helvetica"/>
              </a:defRPr>
            </a:pPr>
            <a:endParaRPr sz="1100" kern="0">
              <a:solidFill>
                <a:srgbClr val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98" name="media1.wm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6132829" y="3924126"/>
            <a:ext cx="3232314" cy="1816758"/>
          </a:xfrm>
          <a:prstGeom prst="rect">
            <a:avLst/>
          </a:prstGeom>
          <a:ln w="12700">
            <a:miter lim="400000"/>
          </a:ln>
          <a:effectLst>
            <a:outerShdw blurRad="406400" dist="190500" dir="2700000" rotWithShape="0">
              <a:srgbClr val="333333">
                <a:alpha val="64999"/>
              </a:srgbClr>
            </a:outerShdw>
          </a:effectLst>
        </p:spPr>
      </p:pic>
      <p:sp>
        <p:nvSpPr>
          <p:cNvPr id="294" name="Shape 294"/>
          <p:cNvSpPr/>
          <p:nvPr/>
        </p:nvSpPr>
        <p:spPr>
          <a:xfrm flipH="1" flipV="1">
            <a:off x="7229351" y="3157032"/>
            <a:ext cx="1245178" cy="1861206"/>
          </a:xfrm>
          <a:prstGeom prst="line">
            <a:avLst/>
          </a:prstGeom>
          <a:ln w="63500">
            <a:solidFill>
              <a:srgbClr val="D90B00"/>
            </a:solidFill>
            <a:headEnd type="stealth"/>
          </a:ln>
        </p:spPr>
        <p:txBody>
          <a:bodyPr lIns="45640" tIns="45640" rIns="45640" bIns="45640"/>
          <a:lstStyle/>
          <a:p>
            <a:pPr defTabSz="456403" hangingPunct="0">
              <a:defRPr sz="1600">
                <a:latin typeface="Helvetica"/>
                <a:ea typeface="Helvetica"/>
                <a:cs typeface="Helvetica"/>
                <a:sym typeface="Helvetica"/>
              </a:defRPr>
            </a:pPr>
            <a:endParaRPr sz="1100" kern="0">
              <a:solidFill>
                <a:srgbClr val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99" name="imag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8632355" y="5388162"/>
            <a:ext cx="1129170" cy="1284945"/>
          </a:xfrm>
          <a:prstGeom prst="rect">
            <a:avLst/>
          </a:prstGeom>
          <a:ln w="12700">
            <a:miter lim="400000"/>
          </a:ln>
        </p:spPr>
      </p:pic>
      <p:sp>
        <p:nvSpPr>
          <p:cNvPr id="292" name="Shape 292"/>
          <p:cNvSpPr/>
          <p:nvPr/>
        </p:nvSpPr>
        <p:spPr>
          <a:xfrm>
            <a:off x="9402050" y="4767884"/>
            <a:ext cx="1463221" cy="338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indent="39687" algn="l" defTabSz="1300480">
              <a:defRPr sz="34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hangingPunct="0">
              <a:defRPr sz="2400"/>
            </a:pPr>
            <a:r>
              <a:rPr lang="fr-FR" sz="2200" b="1" kern="0" dirty="0" err="1"/>
              <a:t>Kapton</a:t>
            </a:r>
            <a:r>
              <a:rPr lang="fr-FR" sz="2200" b="1" kern="0" dirty="0"/>
              <a:t> </a:t>
            </a:r>
            <a:r>
              <a:rPr lang="fr-FR" sz="2200" b="1" kern="0" dirty="0" err="1"/>
              <a:t>skirt</a:t>
            </a:r>
            <a:endParaRPr sz="2200" b="1" kern="0" dirty="0"/>
          </a:p>
        </p:txBody>
      </p:sp>
      <p:sp>
        <p:nvSpPr>
          <p:cNvPr id="23" name="Shape 292">
            <a:extLst>
              <a:ext uri="{FF2B5EF4-FFF2-40B4-BE49-F238E27FC236}">
                <a16:creationId xmlns:a16="http://schemas.microsoft.com/office/drawing/2014/main" id="{20241E31-B9E3-A04E-9D89-C0708E942CEA}"/>
              </a:ext>
            </a:extLst>
          </p:cNvPr>
          <p:cNvSpPr/>
          <p:nvPr/>
        </p:nvSpPr>
        <p:spPr>
          <a:xfrm>
            <a:off x="9730564" y="5613056"/>
            <a:ext cx="1205138" cy="338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indent="39687" algn="l" defTabSz="1300480">
              <a:defRPr sz="34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hangingPunct="0">
              <a:defRPr sz="2400"/>
            </a:pPr>
            <a:r>
              <a:rPr lang="fr-FR" sz="2200" b="1" kern="0" dirty="0" err="1"/>
              <a:t>Chainmail</a:t>
            </a:r>
            <a:endParaRPr sz="2200" b="1" kern="0" dirty="0"/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59931D83-CEB2-AF47-8365-6A97CC396577}"/>
              </a:ext>
            </a:extLst>
          </p:cNvPr>
          <p:cNvSpPr txBox="1"/>
          <p:nvPr/>
        </p:nvSpPr>
        <p:spPr>
          <a:xfrm>
            <a:off x="216976" y="6488668"/>
            <a:ext cx="19074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Slide: 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/SEIS team</a:t>
            </a:r>
          </a:p>
        </p:txBody>
      </p:sp>
    </p:spTree>
    <p:extLst>
      <p:ext uri="{BB962C8B-B14F-4D97-AF65-F5344CB8AC3E}">
        <p14:creationId xmlns:p14="http://schemas.microsoft.com/office/powerpoint/2010/main" val="3440856407"/>
      </p:ext>
    </p:extLst>
  </p:cSld>
  <p:clrMapOvr>
    <a:masterClrMapping/>
  </p:clrMapOvr>
  <p:transition spd="slow"/>
  <p:timing>
    <p:tnLst>
      <p:par>
        <p:cTn id="1" dur="indefinite" restart="never" fill="hold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98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756" y="0"/>
            <a:ext cx="11950460" cy="557076"/>
          </a:xfrm>
        </p:spPr>
        <p:txBody>
          <a:bodyPr/>
          <a:lstStyle/>
          <a:p>
            <a:r>
              <a:rPr lang="en-US" dirty="0"/>
              <a:t>Deployment of the (single) seismometer SEIS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defTabSz="914353"/>
            <a:r>
              <a:rPr lang="en-US" dirty="0">
                <a:solidFill>
                  <a:prstClr val="white">
                    <a:lumMod val="50000"/>
                  </a:prstClr>
                </a:solidFill>
              </a:rPr>
              <a:t>Video: Insight JPL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701A60-177B-466A-9341-9EF933434FEE}" type="slidenum">
              <a:rPr lang="en-US">
                <a:solidFill>
                  <a:prstClr val="white">
                    <a:lumMod val="50000"/>
                  </a:prstClr>
                </a:solidFill>
              </a:rPr>
              <a:pPr/>
              <a:t>24</a:t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6" name="InSight_animation_06-05-2014_v5_720p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993191"/>
            <a:ext cx="9144000" cy="5143500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17846A02-9A90-8E45-814E-5F2549217269}"/>
              </a:ext>
            </a:extLst>
          </p:cNvPr>
          <p:cNvSpPr txBox="1"/>
          <p:nvPr/>
        </p:nvSpPr>
        <p:spPr>
          <a:xfrm>
            <a:off x="9191185" y="5767359"/>
            <a:ext cx="1476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>
                <a:solidFill>
                  <a:schemeClr val="bg1"/>
                </a:solidFill>
              </a:rPr>
              <a:t>Credits</a:t>
            </a:r>
            <a:r>
              <a:rPr lang="fr-FR" i="1" dirty="0">
                <a:solidFill>
                  <a:schemeClr val="bg1"/>
                </a:solidFill>
              </a:rPr>
              <a:t>: NASA</a:t>
            </a:r>
          </a:p>
        </p:txBody>
      </p:sp>
    </p:spTree>
    <p:extLst>
      <p:ext uri="{BB962C8B-B14F-4D97-AF65-F5344CB8AC3E}">
        <p14:creationId xmlns:p14="http://schemas.microsoft.com/office/powerpoint/2010/main" val="8197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3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Shape 271"/>
          <p:cNvSpPr txBox="1"/>
          <p:nvPr/>
        </p:nvSpPr>
        <p:spPr>
          <a:xfrm>
            <a:off x="504521" y="4090325"/>
            <a:ext cx="14268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Building the spacecraft: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" sz="14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2014-2017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2" name="Shape 272"/>
          <p:cNvSpPr txBox="1"/>
          <p:nvPr/>
        </p:nvSpPr>
        <p:spPr>
          <a:xfrm>
            <a:off x="2067600" y="4090325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Launch 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May 5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3" name="Shape 273"/>
          <p:cNvSpPr txBox="1"/>
          <p:nvPr/>
        </p:nvSpPr>
        <p:spPr>
          <a:xfrm>
            <a:off x="3893849" y="4090325"/>
            <a:ext cx="1770681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Cruise to Mars 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Summer/ Fall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4" name="Shape 274"/>
          <p:cNvSpPr txBox="1"/>
          <p:nvPr/>
        </p:nvSpPr>
        <p:spPr>
          <a:xfrm>
            <a:off x="5975575" y="4090325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Approach towards Mars 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Fall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5" name="Shape 275"/>
          <p:cNvSpPr txBox="1"/>
          <p:nvPr/>
        </p:nvSpPr>
        <p:spPr>
          <a:xfrm>
            <a:off x="7798225" y="4090325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Landing on Mars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November 26,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6" name="Shape 276"/>
          <p:cNvSpPr txBox="1"/>
          <p:nvPr/>
        </p:nvSpPr>
        <p:spPr>
          <a:xfrm>
            <a:off x="9850186" y="4090325"/>
            <a:ext cx="18549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Surface Operations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2019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829822" y="32427"/>
            <a:ext cx="10875264" cy="55707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InSight</a:t>
            </a:r>
            <a:r>
              <a:rPr lang="en" dirty="0"/>
              <a:t> Mission Timeline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4AED1A-6E97-A246-998B-25A6CF42573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935" y="1603800"/>
            <a:ext cx="11394529" cy="2341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6038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645160"/>
            <a:ext cx="9319260" cy="6212840"/>
          </a:xfrm>
          <a:prstGeom prst="rect">
            <a:avLst/>
          </a:prstGeom>
        </p:spPr>
      </p:pic>
      <p:sp>
        <p:nvSpPr>
          <p:cNvPr id="5" name="Shape 633"/>
          <p:cNvSpPr>
            <a:spLocks noGrp="1"/>
          </p:cNvSpPr>
          <p:nvPr>
            <p:ph type="title"/>
          </p:nvPr>
        </p:nvSpPr>
        <p:spPr>
          <a:xfrm>
            <a:off x="318974" y="0"/>
            <a:ext cx="10875264" cy="557076"/>
          </a:xfrm>
        </p:spPr>
        <p:txBody>
          <a:bodyPr/>
          <a:lstStyle/>
          <a:p>
            <a:pPr lvl="0"/>
            <a:r>
              <a:rPr lang="fr-FR" sz="3000" dirty="0"/>
              <a:t>Insight: </a:t>
            </a:r>
            <a:r>
              <a:rPr lang="fr-FR" sz="3000" dirty="0" err="1"/>
              <a:t>Operational</a:t>
            </a:r>
            <a:r>
              <a:rPr lang="fr-FR" sz="3000" dirty="0"/>
              <a:t> configuration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0506E525-21D9-C34C-BA4C-938C391614CD}"/>
              </a:ext>
            </a:extLst>
          </p:cNvPr>
          <p:cNvSpPr txBox="1"/>
          <p:nvPr/>
        </p:nvSpPr>
        <p:spPr>
          <a:xfrm>
            <a:off x="9366445" y="6488668"/>
            <a:ext cx="1476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>
                <a:solidFill>
                  <a:schemeClr val="bg1"/>
                </a:solidFill>
              </a:rPr>
              <a:t>Credits</a:t>
            </a:r>
            <a:r>
              <a:rPr lang="fr-FR" i="1" dirty="0">
                <a:solidFill>
                  <a:schemeClr val="bg1"/>
                </a:solidFill>
              </a:rPr>
              <a:t>: NASA</a:t>
            </a:r>
          </a:p>
        </p:txBody>
      </p:sp>
    </p:spTree>
    <p:extLst>
      <p:ext uri="{BB962C8B-B14F-4D97-AF65-F5344CB8AC3E}">
        <p14:creationId xmlns:p14="http://schemas.microsoft.com/office/powerpoint/2010/main" val="42799084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associée">
            <a:extLst>
              <a:ext uri="{FF2B5EF4-FFF2-40B4-BE49-F238E27FC236}">
                <a16:creationId xmlns:a16="http://schemas.microsoft.com/office/drawing/2014/main" id="{BBA49E77-9391-6C41-81AA-C503FD082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695" y="682052"/>
            <a:ext cx="8234597" cy="617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hape 277">
            <a:extLst>
              <a:ext uri="{FF2B5EF4-FFF2-40B4-BE49-F238E27FC236}">
                <a16:creationId xmlns:a16="http://schemas.microsoft.com/office/drawing/2014/main" id="{C373AF7E-C746-B34A-A378-E6A34C51D6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9822" y="32427"/>
            <a:ext cx="10875264" cy="55707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Lander stowed in the </a:t>
            </a:r>
            <a:r>
              <a:rPr lang="en" dirty="0" err="1"/>
              <a:t>backshell</a:t>
            </a:r>
            <a:endParaRPr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28B9E04-32C9-8043-8DA8-F1A4B3445657}"/>
              </a:ext>
            </a:extLst>
          </p:cNvPr>
          <p:cNvSpPr txBox="1"/>
          <p:nvPr/>
        </p:nvSpPr>
        <p:spPr>
          <a:xfrm>
            <a:off x="7884825" y="6488668"/>
            <a:ext cx="2363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NASA/Lockheed Martin</a:t>
            </a:r>
          </a:p>
        </p:txBody>
      </p:sp>
    </p:spTree>
    <p:extLst>
      <p:ext uri="{BB962C8B-B14F-4D97-AF65-F5344CB8AC3E}">
        <p14:creationId xmlns:p14="http://schemas.microsoft.com/office/powerpoint/2010/main" val="24903748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277">
            <a:extLst>
              <a:ext uri="{FF2B5EF4-FFF2-40B4-BE49-F238E27FC236}">
                <a16:creationId xmlns:a16="http://schemas.microsoft.com/office/drawing/2014/main" id="{C373AF7E-C746-B34A-A378-E6A34C51D6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9822" y="32427"/>
            <a:ext cx="10875264" cy="55707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Close the thermal shield</a:t>
            </a:r>
            <a:endParaRPr dirty="0"/>
          </a:p>
        </p:txBody>
      </p:sp>
      <p:pic>
        <p:nvPicPr>
          <p:cNvPr id="2050" name="Picture 2" descr="Image associée">
            <a:extLst>
              <a:ext uri="{FF2B5EF4-FFF2-40B4-BE49-F238E27FC236}">
                <a16:creationId xmlns:a16="http://schemas.microsoft.com/office/drawing/2014/main" id="{D10740CD-6572-C34B-A5EE-6314ADDE1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938" y="683971"/>
            <a:ext cx="9251039" cy="617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E34BB563-3888-0043-8A5B-3A6D3532C56F}"/>
              </a:ext>
            </a:extLst>
          </p:cNvPr>
          <p:cNvSpPr txBox="1"/>
          <p:nvPr/>
        </p:nvSpPr>
        <p:spPr>
          <a:xfrm>
            <a:off x="7884825" y="6488668"/>
            <a:ext cx="2363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NASA/Lockheed Martin</a:t>
            </a:r>
          </a:p>
        </p:txBody>
      </p:sp>
    </p:spTree>
    <p:extLst>
      <p:ext uri="{BB962C8B-B14F-4D97-AF65-F5344CB8AC3E}">
        <p14:creationId xmlns:p14="http://schemas.microsoft.com/office/powerpoint/2010/main" val="32238297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829822" y="32427"/>
            <a:ext cx="10875264" cy="55707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InSight</a:t>
            </a:r>
            <a:r>
              <a:rPr lang="en" dirty="0"/>
              <a:t> Mission Timeline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4AED1A-6E97-A246-998B-25A6CF42573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423" y="797888"/>
            <a:ext cx="11394529" cy="2341014"/>
          </a:xfrm>
          <a:prstGeom prst="rect">
            <a:avLst/>
          </a:prstGeom>
        </p:spPr>
      </p:pic>
      <p:sp>
        <p:nvSpPr>
          <p:cNvPr id="17" name="Shape 271">
            <a:extLst>
              <a:ext uri="{FF2B5EF4-FFF2-40B4-BE49-F238E27FC236}">
                <a16:creationId xmlns:a16="http://schemas.microsoft.com/office/drawing/2014/main" id="{FE1BFAC1-B7E7-6546-AA14-AB92D13DA5C1}"/>
              </a:ext>
            </a:extLst>
          </p:cNvPr>
          <p:cNvSpPr txBox="1"/>
          <p:nvPr/>
        </p:nvSpPr>
        <p:spPr>
          <a:xfrm>
            <a:off x="566513" y="3207802"/>
            <a:ext cx="14268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Building the spacecraft: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" sz="14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2014-2017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8" name="Shape 272">
            <a:extLst>
              <a:ext uri="{FF2B5EF4-FFF2-40B4-BE49-F238E27FC236}">
                <a16:creationId xmlns:a16="http://schemas.microsoft.com/office/drawing/2014/main" id="{B3EAD077-E4DD-AF46-B83C-7FEB70456DAD}"/>
              </a:ext>
            </a:extLst>
          </p:cNvPr>
          <p:cNvSpPr txBox="1"/>
          <p:nvPr/>
        </p:nvSpPr>
        <p:spPr>
          <a:xfrm>
            <a:off x="2129592" y="3207802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Launch 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May 5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9" name="Shape 273">
            <a:extLst>
              <a:ext uri="{FF2B5EF4-FFF2-40B4-BE49-F238E27FC236}">
                <a16:creationId xmlns:a16="http://schemas.microsoft.com/office/drawing/2014/main" id="{C573CF82-EFA7-BA46-987B-3C00B726FA53}"/>
              </a:ext>
            </a:extLst>
          </p:cNvPr>
          <p:cNvSpPr txBox="1"/>
          <p:nvPr/>
        </p:nvSpPr>
        <p:spPr>
          <a:xfrm>
            <a:off x="3955841" y="3207802"/>
            <a:ext cx="1770681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Cruise to Mars 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Summer/ Fall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0" name="Shape 274">
            <a:extLst>
              <a:ext uri="{FF2B5EF4-FFF2-40B4-BE49-F238E27FC236}">
                <a16:creationId xmlns:a16="http://schemas.microsoft.com/office/drawing/2014/main" id="{06B78DA4-5AAA-9C4F-BCA1-2687D5CA4A06}"/>
              </a:ext>
            </a:extLst>
          </p:cNvPr>
          <p:cNvSpPr txBox="1"/>
          <p:nvPr/>
        </p:nvSpPr>
        <p:spPr>
          <a:xfrm>
            <a:off x="6037567" y="3207802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Approach towards Mars 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Fall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1" name="Shape 275">
            <a:extLst>
              <a:ext uri="{FF2B5EF4-FFF2-40B4-BE49-F238E27FC236}">
                <a16:creationId xmlns:a16="http://schemas.microsoft.com/office/drawing/2014/main" id="{82BDD250-F366-C243-88F0-1D1F3E56EBAE}"/>
              </a:ext>
            </a:extLst>
          </p:cNvPr>
          <p:cNvSpPr txBox="1"/>
          <p:nvPr/>
        </p:nvSpPr>
        <p:spPr>
          <a:xfrm>
            <a:off x="7860217" y="3207802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Landing on Mars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November 26,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2" name="Shape 276">
            <a:extLst>
              <a:ext uri="{FF2B5EF4-FFF2-40B4-BE49-F238E27FC236}">
                <a16:creationId xmlns:a16="http://schemas.microsoft.com/office/drawing/2014/main" id="{A66BE38D-AFAD-4D46-A97B-7E7A541F7202}"/>
              </a:ext>
            </a:extLst>
          </p:cNvPr>
          <p:cNvSpPr txBox="1"/>
          <p:nvPr/>
        </p:nvSpPr>
        <p:spPr>
          <a:xfrm>
            <a:off x="9912178" y="3207802"/>
            <a:ext cx="18549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Surface Operations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2019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821027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/>
          <p:nvPr/>
        </p:nvSpPr>
        <p:spPr>
          <a:xfrm>
            <a:off x="7860219" y="3206923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Landing on Mars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November 26,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829822" y="32427"/>
            <a:ext cx="10875264" cy="55707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InSight</a:t>
            </a:r>
            <a:r>
              <a:rPr lang="en" dirty="0"/>
              <a:t> Mission Timeline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4AED1A-6E97-A246-998B-25A6CF42573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423" y="797888"/>
            <a:ext cx="11394529" cy="2341014"/>
          </a:xfrm>
          <a:prstGeom prst="rect">
            <a:avLst/>
          </a:prstGeom>
        </p:spPr>
      </p:pic>
      <p:pic>
        <p:nvPicPr>
          <p:cNvPr id="4" name="42005_InSight_landing_animation-1920(1).m4v">
            <a:hlinkClick r:id="" action="ppaction://media"/>
            <a:extLst>
              <a:ext uri="{FF2B5EF4-FFF2-40B4-BE49-F238E27FC236}">
                <a16:creationId xmlns:a16="http://schemas.microsoft.com/office/drawing/2014/main" id="{273BAA45-6D08-8446-848F-3A546AE0DE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9822" y="3284413"/>
            <a:ext cx="6154993" cy="3463537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9BA08CCB-0DD3-0B40-911D-77E9D28CE3F3}"/>
              </a:ext>
            </a:extLst>
          </p:cNvPr>
          <p:cNvSpPr txBox="1"/>
          <p:nvPr/>
        </p:nvSpPr>
        <p:spPr>
          <a:xfrm>
            <a:off x="5530267" y="6378617"/>
            <a:ext cx="1476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>
                <a:solidFill>
                  <a:schemeClr val="bg1"/>
                </a:solidFill>
              </a:rPr>
              <a:t>Credits</a:t>
            </a:r>
            <a:r>
              <a:rPr lang="fr-FR" i="1" dirty="0">
                <a:solidFill>
                  <a:schemeClr val="bg1"/>
                </a:solidFill>
              </a:rPr>
              <a:t>: NASA</a:t>
            </a:r>
          </a:p>
        </p:txBody>
      </p:sp>
    </p:spTree>
    <p:extLst>
      <p:ext uri="{BB962C8B-B14F-4D97-AF65-F5344CB8AC3E}">
        <p14:creationId xmlns:p14="http://schemas.microsoft.com/office/powerpoint/2010/main" val="1635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829822" y="32427"/>
            <a:ext cx="10875264" cy="55707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InSight</a:t>
            </a:r>
            <a:r>
              <a:rPr lang="en" dirty="0"/>
              <a:t> Mission Timeline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4AED1A-6E97-A246-998B-25A6CF42573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423" y="797888"/>
            <a:ext cx="11394529" cy="2341014"/>
          </a:xfrm>
          <a:prstGeom prst="rect">
            <a:avLst/>
          </a:prstGeom>
        </p:spPr>
      </p:pic>
      <p:pic>
        <p:nvPicPr>
          <p:cNvPr id="4" name="42005_InSight_landing_animation-1920(1).m4v">
            <a:hlinkClick r:id="" action="ppaction://media"/>
            <a:extLst>
              <a:ext uri="{FF2B5EF4-FFF2-40B4-BE49-F238E27FC236}">
                <a16:creationId xmlns:a16="http://schemas.microsoft.com/office/drawing/2014/main" id="{273BAA45-6D08-8446-848F-3A546AE0DE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9822" y="3284413"/>
            <a:ext cx="6154993" cy="3463537"/>
          </a:xfrm>
          <a:prstGeom prst="rect">
            <a:avLst/>
          </a:prstGeom>
        </p:spPr>
      </p:pic>
      <p:pic>
        <p:nvPicPr>
          <p:cNvPr id="6" name="5685_insight_solar_panel_movie.mp4">
            <a:hlinkClick r:id="" action="ppaction://media"/>
            <a:extLst>
              <a:ext uri="{FF2B5EF4-FFF2-40B4-BE49-F238E27FC236}">
                <a16:creationId xmlns:a16="http://schemas.microsoft.com/office/drawing/2014/main" id="{6065BA01-FAA1-B247-9BD2-EC82AE5363C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9822" y="3284412"/>
            <a:ext cx="6157399" cy="3463537"/>
          </a:xfrm>
          <a:prstGeom prst="rect">
            <a:avLst/>
          </a:prstGeom>
        </p:spPr>
      </p:pic>
      <p:sp>
        <p:nvSpPr>
          <p:cNvPr id="14" name="Shape 275">
            <a:extLst>
              <a:ext uri="{FF2B5EF4-FFF2-40B4-BE49-F238E27FC236}">
                <a16:creationId xmlns:a16="http://schemas.microsoft.com/office/drawing/2014/main" id="{CDE37984-D043-454C-877E-6ED3EC5A9923}"/>
              </a:ext>
            </a:extLst>
          </p:cNvPr>
          <p:cNvSpPr txBox="1"/>
          <p:nvPr/>
        </p:nvSpPr>
        <p:spPr>
          <a:xfrm>
            <a:off x="7860219" y="3206923"/>
            <a:ext cx="1700400" cy="12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Landing on Mars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November 26, 2018</a:t>
            </a:r>
            <a:endParaRPr kumimoji="0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608F4C9A-9BDA-0B4E-A415-E5B0A50FB180}"/>
              </a:ext>
            </a:extLst>
          </p:cNvPr>
          <p:cNvSpPr txBox="1"/>
          <p:nvPr/>
        </p:nvSpPr>
        <p:spPr>
          <a:xfrm>
            <a:off x="5530267" y="6378617"/>
            <a:ext cx="1476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>
                <a:solidFill>
                  <a:schemeClr val="bg1"/>
                </a:solidFill>
              </a:rPr>
              <a:t>Credits</a:t>
            </a:r>
            <a:r>
              <a:rPr lang="fr-FR" i="1" dirty="0">
                <a:solidFill>
                  <a:schemeClr val="bg1"/>
                </a:solidFill>
              </a:rPr>
              <a:t>: NASA</a:t>
            </a:r>
          </a:p>
        </p:txBody>
      </p:sp>
    </p:spTree>
    <p:extLst>
      <p:ext uri="{BB962C8B-B14F-4D97-AF65-F5344CB8AC3E}">
        <p14:creationId xmlns:p14="http://schemas.microsoft.com/office/powerpoint/2010/main" val="357991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BRAVO !!! InSightSEIS est sur Mars !!! @NASA @InSight_IPGP @NASA @ipgp @CNES @NASAJPL InSightLanding InSightSurMars(1).mp4">
            <a:hlinkClick r:id="" action="ppaction://media"/>
            <a:extLst>
              <a:ext uri="{FF2B5EF4-FFF2-40B4-BE49-F238E27FC236}">
                <a16:creationId xmlns:a16="http://schemas.microsoft.com/office/drawing/2014/main" id="{D105DCDE-CD36-B643-B22F-56693E1233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91931" y="1105220"/>
            <a:ext cx="9345477" cy="5256831"/>
          </a:xfrm>
          <a:prstGeom prst="rect">
            <a:avLst/>
          </a:prstGeom>
        </p:spPr>
      </p:pic>
      <p:sp>
        <p:nvSpPr>
          <p:cNvPr id="41" name="ZoneTexte 40">
            <a:extLst>
              <a:ext uri="{FF2B5EF4-FFF2-40B4-BE49-F238E27FC236}">
                <a16:creationId xmlns:a16="http://schemas.microsoft.com/office/drawing/2014/main" id="{BE85A736-8DB1-BB4A-ACB0-6B7A3134F5C8}"/>
              </a:ext>
            </a:extLst>
          </p:cNvPr>
          <p:cNvSpPr txBox="1"/>
          <p:nvPr/>
        </p:nvSpPr>
        <p:spPr>
          <a:xfrm>
            <a:off x="836908" y="46496"/>
            <a:ext cx="9260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high-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landing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followed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worldwide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100%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!!! </a:t>
            </a:r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658FC994-C76D-B14D-91A0-C32C7AE2604C}"/>
              </a:ext>
            </a:extLst>
          </p:cNvPr>
          <p:cNvSpPr txBox="1"/>
          <p:nvPr/>
        </p:nvSpPr>
        <p:spPr>
          <a:xfrm>
            <a:off x="9056215" y="6362051"/>
            <a:ext cx="17811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Video</a:t>
            </a:r>
            <a:r>
              <a:rPr lang="fr-FR" sz="1400" i="1" dirty="0">
                <a:solidFill>
                  <a:schemeClr val="bg1">
                    <a:lumMod val="50000"/>
                  </a:schemeClr>
                </a:solidFill>
              </a:rPr>
              <a:t>: @</a:t>
            </a:r>
            <a:r>
              <a:rPr lang="fr-FR" sz="1400" i="1" dirty="0" err="1">
                <a:solidFill>
                  <a:schemeClr val="bg1">
                    <a:lumMod val="50000"/>
                  </a:schemeClr>
                </a:solidFill>
              </a:rPr>
              <a:t>Insight_IPGP</a:t>
            </a:r>
            <a:endParaRPr lang="fr-FR" sz="1400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521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53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https://mars.nasa.gov/system/resources/detail_files/22159_C000M0000_596533559EDR_F0000_0106M2-stretched.png">
            <a:extLst>
              <a:ext uri="{FF2B5EF4-FFF2-40B4-BE49-F238E27FC236}">
                <a16:creationId xmlns:a16="http://schemas.microsoft.com/office/drawing/2014/main" id="{BE0B1E69-10E9-5F42-A50E-07284975F2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2"/>
          <a:stretch/>
        </p:blipFill>
        <p:spPr bwMode="auto">
          <a:xfrm>
            <a:off x="3216728" y="670117"/>
            <a:ext cx="6270172" cy="6220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itre 1">
            <a:extLst>
              <a:ext uri="{FF2B5EF4-FFF2-40B4-BE49-F238E27FC236}">
                <a16:creationId xmlns:a16="http://schemas.microsoft.com/office/drawing/2014/main" id="{ACCD149C-0C85-EE4D-9E27-7532B0A6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13" y="0"/>
            <a:ext cx="10875264" cy="557076"/>
          </a:xfrm>
        </p:spPr>
        <p:txBody>
          <a:bodyPr/>
          <a:lstStyle/>
          <a:p>
            <a:r>
              <a:rPr lang="fr-FR" dirty="0" err="1"/>
              <a:t>Insight’s</a:t>
            </a:r>
            <a:r>
              <a:rPr lang="fr-FR" dirty="0"/>
              <a:t> first image on Mars !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DC4FE6DF-AEA3-C74A-9BCA-F7315A098091}"/>
              </a:ext>
            </a:extLst>
          </p:cNvPr>
          <p:cNvSpPr txBox="1"/>
          <p:nvPr/>
        </p:nvSpPr>
        <p:spPr>
          <a:xfrm>
            <a:off x="179613" y="963386"/>
            <a:ext cx="34453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0 (Nov. 26,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ICC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sz="2400" dirty="0">
              <a:solidFill>
                <a:prstClr val="white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Lens </a:t>
            </a:r>
            <a:r>
              <a:rPr kumimoji="0" lang="fr-F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cover</a:t>
            </a: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41CBFAD-C3D8-4F4D-8EAA-88FC87FB2378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Photo: NASA/JPL-Caltech</a:t>
            </a:r>
          </a:p>
        </p:txBody>
      </p:sp>
      <p:pic>
        <p:nvPicPr>
          <p:cNvPr id="7" name="Picture 4" descr="http://spaceflight101.com/insight/wp-content/uploads/sites/216/2018/03/insight-49.jpg">
            <a:extLst>
              <a:ext uri="{FF2B5EF4-FFF2-40B4-BE49-F238E27FC236}">
                <a16:creationId xmlns:a16="http://schemas.microsoft.com/office/drawing/2014/main" id="{1135F429-561D-EE40-9102-D2CBF4194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402" y="686186"/>
            <a:ext cx="3899598" cy="263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https://www.seis-insight.eu/images/Public-Images/S3-ICC/camera_ICC.jpg">
            <a:extLst>
              <a:ext uri="{FF2B5EF4-FFF2-40B4-BE49-F238E27FC236}">
                <a16:creationId xmlns:a16="http://schemas.microsoft.com/office/drawing/2014/main" id="{0FDD3CCC-768D-8047-9BD0-F79934E17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6788" y="3702788"/>
            <a:ext cx="3155212" cy="315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58EE3196-C3F6-3543-A3B0-4F1239FCE664}"/>
              </a:ext>
            </a:extLst>
          </p:cNvPr>
          <p:cNvSpPr txBox="1"/>
          <p:nvPr/>
        </p:nvSpPr>
        <p:spPr>
          <a:xfrm rot="16200000">
            <a:off x="1731229" y="5412892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Photo: NASA/JPL-Caltech</a:t>
            </a:r>
          </a:p>
        </p:txBody>
      </p:sp>
    </p:spTree>
    <p:extLst>
      <p:ext uri="{BB962C8B-B14F-4D97-AF65-F5344CB8AC3E}">
        <p14:creationId xmlns:p14="http://schemas.microsoft.com/office/powerpoint/2010/main" val="3436231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re 1">
            <a:extLst>
              <a:ext uri="{FF2B5EF4-FFF2-40B4-BE49-F238E27FC236}">
                <a16:creationId xmlns:a16="http://schemas.microsoft.com/office/drawing/2014/main" id="{ACCD149C-0C85-EE4D-9E27-7532B0A6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13" y="0"/>
            <a:ext cx="10875264" cy="557076"/>
          </a:xfrm>
        </p:spPr>
        <p:txBody>
          <a:bodyPr/>
          <a:lstStyle/>
          <a:p>
            <a:r>
              <a:rPr lang="fr-FR" dirty="0"/>
              <a:t>A </a:t>
            </a:r>
            <a:r>
              <a:rPr lang="fr-FR" dirty="0" err="1"/>
              <a:t>sand</a:t>
            </a:r>
            <a:r>
              <a:rPr lang="fr-FR" dirty="0"/>
              <a:t> </a:t>
            </a:r>
            <a:r>
              <a:rPr lang="fr-FR" dirty="0" err="1"/>
              <a:t>desert</a:t>
            </a:r>
            <a:endParaRPr lang="fr-FR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DC4FE6DF-AEA3-C74A-9BCA-F7315A098091}"/>
              </a:ext>
            </a:extLst>
          </p:cNvPr>
          <p:cNvSpPr txBox="1"/>
          <p:nvPr/>
        </p:nvSpPr>
        <p:spPr>
          <a:xfrm>
            <a:off x="179613" y="963386"/>
            <a:ext cx="34453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4 (Nov. 29,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ICC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sz="2400" dirty="0">
              <a:solidFill>
                <a:prstClr val="white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Lens </a:t>
            </a:r>
            <a:r>
              <a:rPr kumimoji="0" lang="fr-F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cover</a:t>
            </a: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2" descr="https://mars.nasa.gov/insight-raw-images/surface/sol/0004/icc/C000M0004_596888328EDR_F0000_0461M_.PNG">
            <a:extLst>
              <a:ext uri="{FF2B5EF4-FFF2-40B4-BE49-F238E27FC236}">
                <a16:creationId xmlns:a16="http://schemas.microsoft.com/office/drawing/2014/main" id="{6DBF503E-F60A-6549-AFCC-1B8191565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186" y="637200"/>
            <a:ext cx="6220800" cy="62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F354D097-765A-324D-ABD1-3E437F5CBC14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Photo: NASA/JPL-Caltech</a:t>
            </a:r>
          </a:p>
        </p:txBody>
      </p:sp>
    </p:spTree>
    <p:extLst>
      <p:ext uri="{BB962C8B-B14F-4D97-AF65-F5344CB8AC3E}">
        <p14:creationId xmlns:p14="http://schemas.microsoft.com/office/powerpoint/2010/main" val="33628796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oneTexte 28">
            <a:extLst>
              <a:ext uri="{FF2B5EF4-FFF2-40B4-BE49-F238E27FC236}">
                <a16:creationId xmlns:a16="http://schemas.microsoft.com/office/drawing/2014/main" id="{DC4FE6DF-AEA3-C74A-9BCA-F7315A098091}"/>
              </a:ext>
            </a:extLst>
          </p:cNvPr>
          <p:cNvSpPr txBox="1"/>
          <p:nvPr/>
        </p:nvSpPr>
        <p:spPr>
          <a:xfrm>
            <a:off x="179613" y="963386"/>
            <a:ext cx="34453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0 (Nov. 26,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F354D097-765A-324D-ABD1-3E437F5CBC14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Photo: NASA/JPL-Caltech</a:t>
            </a: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0D78942F-CE6A-5F4D-B1C3-979874FD9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03" y="0"/>
            <a:ext cx="11882968" cy="557076"/>
          </a:xfrm>
        </p:spPr>
        <p:txBody>
          <a:bodyPr/>
          <a:lstStyle/>
          <a:p>
            <a:r>
              <a:rPr lang="fr-FR" dirty="0"/>
              <a:t>Looks </a:t>
            </a:r>
            <a:r>
              <a:rPr lang="fr-FR" dirty="0" err="1"/>
              <a:t>like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were</a:t>
            </a:r>
            <a:r>
              <a:rPr lang="fr-FR" dirty="0"/>
              <a:t> </a:t>
            </a:r>
            <a:r>
              <a:rPr lang="fr-FR" dirty="0" err="1"/>
              <a:t>lucky</a:t>
            </a:r>
            <a:r>
              <a:rPr lang="fr-FR" dirty="0"/>
              <a:t>: a </a:t>
            </a:r>
            <a:r>
              <a:rPr lang="fr-FR" dirty="0" err="1"/>
              <a:t>smooth</a:t>
            </a:r>
            <a:r>
              <a:rPr lang="fr-FR" dirty="0"/>
              <a:t> place </a:t>
            </a:r>
            <a:r>
              <a:rPr lang="fr-FR" dirty="0" err="1"/>
              <a:t>next</a:t>
            </a:r>
            <a:r>
              <a:rPr lang="fr-FR" dirty="0"/>
              <a:t> to a </a:t>
            </a:r>
            <a:r>
              <a:rPr lang="fr-FR" dirty="0" err="1"/>
              <a:t>rocky</a:t>
            </a:r>
            <a:r>
              <a:rPr lang="fr-FR" dirty="0"/>
              <a:t> one</a:t>
            </a:r>
          </a:p>
        </p:txBody>
      </p:sp>
      <p:pic>
        <p:nvPicPr>
          <p:cNvPr id="26626" name="Picture 2" descr="https://mars.nasa.gov/insight-raw-images/surface/sol/0000/idc/D000M0000_596535424EDR_F0000_0106M_.PNG">
            <a:extLst>
              <a:ext uri="{FF2B5EF4-FFF2-40B4-BE49-F238E27FC236}">
                <a16:creationId xmlns:a16="http://schemas.microsoft.com/office/drawing/2014/main" id="{B57A51E1-72FE-8648-B539-63B6AC3CB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097" y="679789"/>
            <a:ext cx="6220800" cy="62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9008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399" y="795226"/>
            <a:ext cx="6795778" cy="4825003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7179733" y="1122639"/>
            <a:ext cx="46397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Choice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criteria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the landing site: </a:t>
            </a:r>
          </a:p>
          <a:p>
            <a:pPr marL="342900" marR="0" lvl="0" indent="-34290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Close to the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equator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Smooth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and flat terrain </a:t>
            </a:r>
          </a:p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(rocks &lt; 3cm,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slope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&lt; 15°)</a:t>
            </a:r>
          </a:p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240399" y="5621195"/>
            <a:ext cx="3122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Topography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-8km -&gt; +12 km</a:t>
            </a:r>
          </a:p>
        </p:txBody>
      </p:sp>
      <p:sp>
        <p:nvSpPr>
          <p:cNvPr id="5" name="Titre 4">
            <a:extLst>
              <a:ext uri="{FF2B5EF4-FFF2-40B4-BE49-F238E27FC236}">
                <a16:creationId xmlns:a16="http://schemas.microsoft.com/office/drawing/2014/main" id="{C6FCEA30-9B93-0C4F-B6B2-70111CA60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99" y="52518"/>
            <a:ext cx="11961963" cy="557076"/>
          </a:xfrm>
        </p:spPr>
        <p:txBody>
          <a:bodyPr/>
          <a:lstStyle/>
          <a:p>
            <a:r>
              <a:rPr lang="fr-FR" dirty="0"/>
              <a:t>Landing site</a:t>
            </a:r>
          </a:p>
        </p:txBody>
      </p:sp>
      <p:pic>
        <p:nvPicPr>
          <p:cNvPr id="68610" name="Picture 2" descr="Site d'atterrissage de la sonde InSight, avec l'ellipse d'incertitude (© NASA)">
            <a:extLst>
              <a:ext uri="{FF2B5EF4-FFF2-40B4-BE49-F238E27FC236}">
                <a16:creationId xmlns:a16="http://schemas.microsoft.com/office/drawing/2014/main" id="{A6C19F8B-C90F-074A-B864-DCDEF2EF2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733" y="2912775"/>
            <a:ext cx="4825893" cy="379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F5F8646C-B32C-D749-B3AB-37C10F256E58}"/>
              </a:ext>
            </a:extLst>
          </p:cNvPr>
          <p:cNvSpPr txBox="1"/>
          <p:nvPr/>
        </p:nvSpPr>
        <p:spPr>
          <a:xfrm>
            <a:off x="9038449" y="5180146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130x27 km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A2EAB4F6-AC44-584D-BD1A-DA1100ADDE6B}"/>
              </a:ext>
            </a:extLst>
          </p:cNvPr>
          <p:cNvSpPr txBox="1"/>
          <p:nvPr/>
        </p:nvSpPr>
        <p:spPr>
          <a:xfrm>
            <a:off x="9110449" y="6339812"/>
            <a:ext cx="2900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Image: Mars </a:t>
            </a: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Odyssey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(NASA)</a:t>
            </a:r>
          </a:p>
        </p:txBody>
      </p:sp>
    </p:spTree>
    <p:extLst>
      <p:ext uri="{BB962C8B-B14F-4D97-AF65-F5344CB8AC3E}">
        <p14:creationId xmlns:p14="http://schemas.microsoft.com/office/powerpoint/2010/main" val="14978283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399" y="795226"/>
            <a:ext cx="6795778" cy="4825003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7179733" y="1122639"/>
            <a:ext cx="46397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Choice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criteria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the landing site: </a:t>
            </a:r>
          </a:p>
          <a:p>
            <a:pPr marL="342900" marR="0" lvl="0" indent="-34290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Close to the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equator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Smooth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and flat terrain </a:t>
            </a:r>
          </a:p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(rocks &lt; 3cm, </a:t>
            </a:r>
            <a:r>
              <a:rPr kumimoji="0" lang="fr-F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slope</a:t>
            </a: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&lt; 15°)</a:t>
            </a:r>
          </a:p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240399" y="5621195"/>
            <a:ext cx="3122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Topography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-8km -&gt; +12 km</a:t>
            </a:r>
          </a:p>
        </p:txBody>
      </p:sp>
      <p:sp>
        <p:nvSpPr>
          <p:cNvPr id="5" name="Titre 4">
            <a:extLst>
              <a:ext uri="{FF2B5EF4-FFF2-40B4-BE49-F238E27FC236}">
                <a16:creationId xmlns:a16="http://schemas.microsoft.com/office/drawing/2014/main" id="{C6FCEA30-9B93-0C4F-B6B2-70111CA60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99" y="52518"/>
            <a:ext cx="11961963" cy="557076"/>
          </a:xfrm>
        </p:spPr>
        <p:txBody>
          <a:bodyPr/>
          <a:lstStyle/>
          <a:p>
            <a:r>
              <a:rPr lang="fr-FR" dirty="0"/>
              <a:t>Landing site</a:t>
            </a:r>
          </a:p>
        </p:txBody>
      </p:sp>
      <p:pic>
        <p:nvPicPr>
          <p:cNvPr id="68610" name="Picture 2" descr="Site d'atterrissage de la sonde InSight, avec l'ellipse d'incertitude (© NASA)">
            <a:extLst>
              <a:ext uri="{FF2B5EF4-FFF2-40B4-BE49-F238E27FC236}">
                <a16:creationId xmlns:a16="http://schemas.microsoft.com/office/drawing/2014/main" id="{A6C19F8B-C90F-074A-B864-DCDEF2EF2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733" y="2912775"/>
            <a:ext cx="4825893" cy="379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F5F8646C-B32C-D749-B3AB-37C10F256E58}"/>
              </a:ext>
            </a:extLst>
          </p:cNvPr>
          <p:cNvSpPr txBox="1"/>
          <p:nvPr/>
        </p:nvSpPr>
        <p:spPr>
          <a:xfrm>
            <a:off x="9038449" y="5180146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130x27 km</a:t>
            </a:r>
          </a:p>
        </p:txBody>
      </p:sp>
      <p:sp>
        <p:nvSpPr>
          <p:cNvPr id="6" name="Ellipse 5">
            <a:extLst>
              <a:ext uri="{FF2B5EF4-FFF2-40B4-BE49-F238E27FC236}">
                <a16:creationId xmlns:a16="http://schemas.microsoft.com/office/drawing/2014/main" id="{B10644DF-08C2-3448-8E30-9F28C46EC96C}"/>
              </a:ext>
            </a:extLst>
          </p:cNvPr>
          <p:cNvSpPr/>
          <p:nvPr/>
        </p:nvSpPr>
        <p:spPr>
          <a:xfrm>
            <a:off x="9038449" y="4799614"/>
            <a:ext cx="144000" cy="1440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901E477D-C5C6-2F41-BA39-E9061D85C846}"/>
              </a:ext>
            </a:extLst>
          </p:cNvPr>
          <p:cNvSpPr txBox="1"/>
          <p:nvPr/>
        </p:nvSpPr>
        <p:spPr>
          <a:xfrm>
            <a:off x="9110449" y="6339812"/>
            <a:ext cx="2900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Image: Mars </a:t>
            </a: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Odyssey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(NASA)</a:t>
            </a:r>
          </a:p>
        </p:txBody>
      </p:sp>
    </p:spTree>
    <p:extLst>
      <p:ext uri="{BB962C8B-B14F-4D97-AF65-F5344CB8AC3E}">
        <p14:creationId xmlns:p14="http://schemas.microsoft.com/office/powerpoint/2010/main" val="31945040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A6BBD6F-3033-0D48-86E7-0BB937D15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01" y="0"/>
            <a:ext cx="11950460" cy="557076"/>
          </a:xfrm>
        </p:spPr>
        <p:txBody>
          <a:bodyPr/>
          <a:lstStyle/>
          <a:p>
            <a:r>
              <a:rPr lang="fr-FR" dirty="0" err="1"/>
              <a:t>InSight</a:t>
            </a:r>
            <a:r>
              <a:rPr lang="fr-FR" dirty="0"/>
              <a:t> post-landing photos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4951066-EB86-B749-A403-7F8B9911F90F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lang="fr-FR" sz="11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 Narrow" pitchFamily="34" charset="0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fr-FR" sz="11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 Narrow" pitchFamily="34" charset="0"/>
              <a:ea typeface="+mn-ea"/>
              <a:cs typeface="Arial" pitchFamily="34" charset="0"/>
            </a:endParaRPr>
          </a:p>
        </p:txBody>
      </p:sp>
      <p:pic>
        <p:nvPicPr>
          <p:cNvPr id="1026" name="Picture 2" descr="https://mars.nasa.gov/internal_resources/461/">
            <a:extLst>
              <a:ext uri="{FF2B5EF4-FFF2-40B4-BE49-F238E27FC236}">
                <a16:creationId xmlns:a16="http://schemas.microsoft.com/office/drawing/2014/main" id="{9A147249-61E6-DF4F-B108-132FB5FD4F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3" r="5726"/>
          <a:stretch/>
        </p:blipFill>
        <p:spPr bwMode="auto">
          <a:xfrm>
            <a:off x="1" y="701454"/>
            <a:ext cx="6978316" cy="440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s://mars.nasa.gov/system/news_items/main_images/8400_PIA22875-16_web.png">
            <a:extLst>
              <a:ext uri="{FF2B5EF4-FFF2-40B4-BE49-F238E27FC236}">
                <a16:creationId xmlns:a16="http://schemas.microsoft.com/office/drawing/2014/main" id="{5400E85E-3BB3-FA48-A079-7DD31D899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164" y="2745624"/>
            <a:ext cx="7291137" cy="410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8371B4F6-64B1-224C-A21C-AB0A0199C916}"/>
              </a:ext>
            </a:extLst>
          </p:cNvPr>
          <p:cNvSpPr txBox="1"/>
          <p:nvPr/>
        </p:nvSpPr>
        <p:spPr>
          <a:xfrm>
            <a:off x="10209596" y="6488668"/>
            <a:ext cx="1465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Credits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NASA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3BEAFF8-BBCF-584E-B73A-9527CC71D90D}"/>
              </a:ext>
            </a:extLst>
          </p:cNvPr>
          <p:cNvSpPr txBox="1"/>
          <p:nvPr/>
        </p:nvSpPr>
        <p:spPr>
          <a:xfrm>
            <a:off x="7483798" y="1497577"/>
            <a:ext cx="4201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MRO images, </a:t>
            </a:r>
            <a:r>
              <a:rPr kumimoji="0" lang="fr-F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Dec</a:t>
            </a: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6th and 11th </a:t>
            </a:r>
          </a:p>
        </p:txBody>
      </p:sp>
    </p:spTree>
    <p:extLst>
      <p:ext uri="{BB962C8B-B14F-4D97-AF65-F5344CB8AC3E}">
        <p14:creationId xmlns:p14="http://schemas.microsoft.com/office/powerpoint/2010/main" val="504223709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oneTexte 28">
            <a:extLst>
              <a:ext uri="{FF2B5EF4-FFF2-40B4-BE49-F238E27FC236}">
                <a16:creationId xmlns:a16="http://schemas.microsoft.com/office/drawing/2014/main" id="{DC4FE6DF-AEA3-C74A-9BCA-F7315A098091}"/>
              </a:ext>
            </a:extLst>
          </p:cNvPr>
          <p:cNvSpPr txBox="1"/>
          <p:nvPr/>
        </p:nvSpPr>
        <p:spPr>
          <a:xfrm>
            <a:off x="179613" y="963386"/>
            <a:ext cx="34453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0 (Nov. 26,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F354D097-765A-324D-ABD1-3E437F5CBC14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Photo: NASA/JPL-Caltech</a:t>
            </a:r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0D78942F-CE6A-5F4D-B1C3-979874FD9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03" y="0"/>
            <a:ext cx="11882968" cy="557076"/>
          </a:xfrm>
        </p:spPr>
        <p:txBody>
          <a:bodyPr/>
          <a:lstStyle/>
          <a:p>
            <a:r>
              <a:rPr lang="fr-FR" dirty="0"/>
              <a:t>Looks </a:t>
            </a:r>
            <a:r>
              <a:rPr lang="fr-FR" dirty="0" err="1"/>
              <a:t>like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were</a:t>
            </a:r>
            <a:r>
              <a:rPr lang="fr-FR" dirty="0"/>
              <a:t> </a:t>
            </a:r>
            <a:r>
              <a:rPr lang="fr-FR" dirty="0" err="1"/>
              <a:t>lucky</a:t>
            </a:r>
            <a:r>
              <a:rPr lang="fr-FR" dirty="0"/>
              <a:t>: a </a:t>
            </a:r>
            <a:r>
              <a:rPr lang="fr-FR" dirty="0" err="1"/>
              <a:t>smooth</a:t>
            </a:r>
            <a:r>
              <a:rPr lang="fr-FR" dirty="0"/>
              <a:t> place </a:t>
            </a:r>
            <a:r>
              <a:rPr lang="fr-FR" dirty="0" err="1"/>
              <a:t>next</a:t>
            </a:r>
            <a:r>
              <a:rPr lang="fr-FR" dirty="0"/>
              <a:t> to a </a:t>
            </a:r>
            <a:r>
              <a:rPr lang="fr-FR" dirty="0" err="1"/>
              <a:t>rocky</a:t>
            </a:r>
            <a:r>
              <a:rPr lang="fr-FR" dirty="0"/>
              <a:t> one</a:t>
            </a:r>
          </a:p>
        </p:txBody>
      </p:sp>
      <p:pic>
        <p:nvPicPr>
          <p:cNvPr id="26626" name="Picture 2" descr="https://mars.nasa.gov/insight-raw-images/surface/sol/0000/idc/D000M0000_596535424EDR_F0000_0106M_.PNG">
            <a:extLst>
              <a:ext uri="{FF2B5EF4-FFF2-40B4-BE49-F238E27FC236}">
                <a16:creationId xmlns:a16="http://schemas.microsoft.com/office/drawing/2014/main" id="{B57A51E1-72FE-8648-B539-63B6AC3CB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097" y="679789"/>
            <a:ext cx="6220800" cy="62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78679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oneTexte 9">
            <a:extLst>
              <a:ext uri="{FF2B5EF4-FFF2-40B4-BE49-F238E27FC236}">
                <a16:creationId xmlns:a16="http://schemas.microsoft.com/office/drawing/2014/main" id="{3C383456-309A-674A-9D67-F218DF37F04F}"/>
              </a:ext>
            </a:extLst>
          </p:cNvPr>
          <p:cNvSpPr txBox="1"/>
          <p:nvPr/>
        </p:nvSpPr>
        <p:spPr>
          <a:xfrm>
            <a:off x="179613" y="963386"/>
            <a:ext cx="34453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1 (Nov. 27,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F1996267-2812-6B47-B80A-23BCCB743EA1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Photo: NASA/JPL-Caltech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5F33631E-B8B1-6642-9E96-7A3032573693}"/>
              </a:ext>
            </a:extLst>
          </p:cNvPr>
          <p:cNvSpPr txBox="1"/>
          <p:nvPr/>
        </p:nvSpPr>
        <p:spPr>
          <a:xfrm>
            <a:off x="179613" y="963386"/>
            <a:ext cx="34453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4 (Nov. 29,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9700" name="Picture 4" descr="https://mars.nasa.gov/insight-raw-images/surface/sol/0004/idc/D000M0004_596886723EDR_F0000_0540M_.PNG">
            <a:extLst>
              <a:ext uri="{FF2B5EF4-FFF2-40B4-BE49-F238E27FC236}">
                <a16:creationId xmlns:a16="http://schemas.microsoft.com/office/drawing/2014/main" id="{2A007EC0-294C-BD4D-96C4-1CBEE92CC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294" y="679789"/>
            <a:ext cx="6220800" cy="62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re 1">
            <a:extLst>
              <a:ext uri="{FF2B5EF4-FFF2-40B4-BE49-F238E27FC236}">
                <a16:creationId xmlns:a16="http://schemas.microsoft.com/office/drawing/2014/main" id="{5549BF04-601F-6240-9ABA-62009D3043A2}"/>
              </a:ext>
            </a:extLst>
          </p:cNvPr>
          <p:cNvSpPr txBox="1">
            <a:spLocks/>
          </p:cNvSpPr>
          <p:nvPr/>
        </p:nvSpPr>
        <p:spPr>
          <a:xfrm>
            <a:off x="168440" y="0"/>
            <a:ext cx="11882968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>
            <a:lvl1pPr marL="458788" indent="0" algn="l" defTabSz="914400" rtl="0" eaLnBrk="1" latinLnBrk="0" hangingPunct="1">
              <a:lnSpc>
                <a:spcPts val="2800"/>
              </a:lnSpc>
              <a:spcBef>
                <a:spcPct val="0"/>
              </a:spcBef>
              <a:buNone/>
              <a:tabLst/>
              <a:defRPr sz="28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 marL="458788" marR="0" lvl="0" indent="0" algn="l" defTabSz="914400" rtl="0" eaLnBrk="1" fontAlgn="auto" latinLnBrk="0" hangingPunct="1">
              <a:lnSpc>
                <a:spcPts val="28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The arm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can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move and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start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taking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pictures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of the area …</a:t>
            </a:r>
          </a:p>
        </p:txBody>
      </p:sp>
    </p:spTree>
    <p:extLst>
      <p:ext uri="{BB962C8B-B14F-4D97-AF65-F5344CB8AC3E}">
        <p14:creationId xmlns:p14="http://schemas.microsoft.com/office/powerpoint/2010/main" val="33160777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CE444CAD-D73C-F942-8536-500E46706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9725" y="673101"/>
            <a:ext cx="6250215" cy="625021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977D88B9-A0B2-C54B-8A7B-27C8169B7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6939" y="673100"/>
            <a:ext cx="6249600" cy="6249600"/>
          </a:xfrm>
          <a:prstGeom prst="rect">
            <a:avLst/>
          </a:prstGeom>
        </p:spPr>
      </p:pic>
      <p:pic>
        <p:nvPicPr>
          <p:cNvPr id="13" name="Picture 2" descr="https://pbs.twimg.com/media/DtTMKR3VsAAX3IA.jpg:large">
            <a:extLst>
              <a:ext uri="{FF2B5EF4-FFF2-40B4-BE49-F238E27FC236}">
                <a16:creationId xmlns:a16="http://schemas.microsoft.com/office/drawing/2014/main" id="{4B83E618-EF82-234C-BB86-3312E09630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112" y="663413"/>
            <a:ext cx="6249600" cy="624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oneTexte 14">
            <a:extLst>
              <a:ext uri="{FF2B5EF4-FFF2-40B4-BE49-F238E27FC236}">
                <a16:creationId xmlns:a16="http://schemas.microsoft.com/office/drawing/2014/main" id="{70445CF9-7FCF-CA4A-80DE-456A4674B224}"/>
              </a:ext>
            </a:extLst>
          </p:cNvPr>
          <p:cNvSpPr txBox="1"/>
          <p:nvPr/>
        </p:nvSpPr>
        <p:spPr>
          <a:xfrm>
            <a:off x="179613" y="963386"/>
            <a:ext cx="34453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4 (Nov. 30,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3FDD9AFA-5C42-0B4D-83E1-FC049B18853E}"/>
              </a:ext>
            </a:extLst>
          </p:cNvPr>
          <p:cNvSpPr txBox="1"/>
          <p:nvPr/>
        </p:nvSpPr>
        <p:spPr>
          <a:xfrm rot="16200000">
            <a:off x="8411125" y="545548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Photo: NASA/JPL-Caltech</a:t>
            </a:r>
          </a:p>
        </p:txBody>
      </p:sp>
      <p:pic>
        <p:nvPicPr>
          <p:cNvPr id="18" name="Picture 4" descr="http://spaceflight101.com/insight/wp-content/uploads/sites/216/2018/03/insight-49.jpg">
            <a:extLst>
              <a:ext uri="{FF2B5EF4-FFF2-40B4-BE49-F238E27FC236}">
                <a16:creationId xmlns:a16="http://schemas.microsoft.com/office/drawing/2014/main" id="{E67F6A0D-6EB6-6640-9859-8D2DD44C57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402" y="686186"/>
            <a:ext cx="3899598" cy="263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9F3B8E2D-0DEB-6A43-AF29-D9E4AFE778FB}"/>
              </a:ext>
            </a:extLst>
          </p:cNvPr>
          <p:cNvSpPr txBox="1"/>
          <p:nvPr/>
        </p:nvSpPr>
        <p:spPr>
          <a:xfrm>
            <a:off x="179613" y="963386"/>
            <a:ext cx="34453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Insight mission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4 (Nov. 29,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IDC camera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2B6AD301-9B75-A049-9B7B-10DC1121F74C}"/>
              </a:ext>
            </a:extLst>
          </p:cNvPr>
          <p:cNvSpPr txBox="1">
            <a:spLocks/>
          </p:cNvSpPr>
          <p:nvPr/>
        </p:nvSpPr>
        <p:spPr>
          <a:xfrm>
            <a:off x="168440" y="0"/>
            <a:ext cx="11882968" cy="557076"/>
          </a:xfrm>
          <a:prstGeom prst="rect">
            <a:avLst/>
          </a:prstGeom>
          <a:noFill/>
        </p:spPr>
        <p:txBody>
          <a:bodyPr vert="horz" wrap="square" lIns="274320" tIns="137160" rIns="73152" bIns="109728" rtlCol="0" anchor="t" anchorCtr="0">
            <a:noAutofit/>
          </a:bodyPr>
          <a:lstStyle>
            <a:lvl1pPr marL="458788" indent="0" algn="l" defTabSz="914400" rtl="0" eaLnBrk="1" latinLnBrk="0" hangingPunct="1">
              <a:lnSpc>
                <a:spcPts val="2800"/>
              </a:lnSpc>
              <a:spcBef>
                <a:spcPct val="0"/>
              </a:spcBef>
              <a:buNone/>
              <a:tabLst/>
              <a:defRPr sz="2800" kern="1200" baseline="0">
                <a:solidFill>
                  <a:schemeClr val="bg1"/>
                </a:solidFill>
                <a:latin typeface="Arial Narrow" pitchFamily="34" charset="0"/>
                <a:ea typeface="+mj-ea"/>
                <a:cs typeface="+mj-cs"/>
              </a:defRPr>
            </a:lvl1pPr>
          </a:lstStyle>
          <a:p>
            <a:pPr marL="458788" marR="0" lvl="0" indent="0" algn="l" defTabSz="914400" rtl="0" eaLnBrk="1" fontAlgn="auto" latinLnBrk="0" hangingPunct="1">
              <a:lnSpc>
                <a:spcPts val="28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The arm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can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move and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start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taking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pictures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Narrow" pitchFamily="34" charset="0"/>
                <a:ea typeface="+mj-ea"/>
                <a:cs typeface="+mj-cs"/>
              </a:rPr>
              <a:t> of the area …</a:t>
            </a:r>
          </a:p>
        </p:txBody>
      </p:sp>
    </p:spTree>
    <p:extLst>
      <p:ext uri="{BB962C8B-B14F-4D97-AF65-F5344CB8AC3E}">
        <p14:creationId xmlns:p14="http://schemas.microsoft.com/office/powerpoint/2010/main" val="362203072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4">
            <a:extLst>
              <a:ext uri="{FF2B5EF4-FFF2-40B4-BE49-F238E27FC236}">
                <a16:creationId xmlns:a16="http://schemas.microsoft.com/office/drawing/2014/main" id="{13189342-1CF0-1442-A7C8-6D4CC352D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7" y="0"/>
            <a:ext cx="10875264" cy="557076"/>
          </a:xfrm>
        </p:spPr>
        <p:txBody>
          <a:bodyPr/>
          <a:lstStyle/>
          <a:p>
            <a:r>
              <a:rPr lang="fr-FR" dirty="0" err="1"/>
              <a:t>Stereo</a:t>
            </a:r>
            <a:r>
              <a:rPr lang="fr-FR" dirty="0"/>
              <a:t> </a:t>
            </a:r>
            <a:r>
              <a:rPr lang="fr-FR" dirty="0" err="1"/>
              <a:t>imaging</a:t>
            </a:r>
            <a:r>
              <a:rPr lang="fr-FR" dirty="0"/>
              <a:t> to </a:t>
            </a:r>
            <a:r>
              <a:rPr lang="fr-FR" dirty="0" err="1"/>
              <a:t>build</a:t>
            </a:r>
            <a:r>
              <a:rPr lang="fr-FR" dirty="0"/>
              <a:t> a </a:t>
            </a:r>
            <a:r>
              <a:rPr lang="fr-FR" dirty="0" err="1"/>
              <a:t>precise</a:t>
            </a:r>
            <a:r>
              <a:rPr lang="fr-FR" dirty="0"/>
              <a:t> </a:t>
            </a:r>
            <a:r>
              <a:rPr lang="fr-FR" dirty="0" err="1"/>
              <a:t>topographic</a:t>
            </a:r>
            <a:r>
              <a:rPr lang="fr-FR" dirty="0"/>
              <a:t> </a:t>
            </a:r>
            <a:r>
              <a:rPr lang="fr-FR" dirty="0" err="1"/>
              <a:t>map</a:t>
            </a:r>
            <a:r>
              <a:rPr lang="fr-FR" dirty="0"/>
              <a:t> of the </a:t>
            </a:r>
            <a:r>
              <a:rPr lang="fr-FR" dirty="0" err="1"/>
              <a:t>deployment</a:t>
            </a:r>
            <a:r>
              <a:rPr lang="fr-FR" dirty="0"/>
              <a:t> area</a:t>
            </a:r>
          </a:p>
        </p:txBody>
      </p:sp>
      <p:pic>
        <p:nvPicPr>
          <p:cNvPr id="3" name="Picture 2" descr="https://upload.wikimedia.org/wikipedia/commons/5/53/PIA22540_InSight_Camera_Calibration_Target%2C_Laser_Retroreflector%2C_and_Microchip.jpg">
            <a:extLst>
              <a:ext uri="{FF2B5EF4-FFF2-40B4-BE49-F238E27FC236}">
                <a16:creationId xmlns:a16="http://schemas.microsoft.com/office/drawing/2014/main" id="{EECE3F2D-9E07-F141-B989-80EA84AA26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32" y="1208247"/>
            <a:ext cx="5472421" cy="4106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7E71B9B7-00D6-F742-B50C-745B2ABAD3F7}"/>
              </a:ext>
            </a:extLst>
          </p:cNvPr>
          <p:cNvSpPr txBox="1"/>
          <p:nvPr/>
        </p:nvSpPr>
        <p:spPr>
          <a:xfrm>
            <a:off x="2142905" y="5363509"/>
            <a:ext cx="2929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Calibration </a:t>
            </a: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target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cameras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4DDE0B36-3883-7949-8DEE-858620BD008B}"/>
              </a:ext>
            </a:extLst>
          </p:cNvPr>
          <p:cNvSpPr txBox="1"/>
          <p:nvPr/>
        </p:nvSpPr>
        <p:spPr>
          <a:xfrm rot="16200000">
            <a:off x="4743778" y="3918401"/>
            <a:ext cx="252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Photo: NASA/JPL-Caltech</a:t>
            </a:r>
          </a:p>
        </p:txBody>
      </p:sp>
      <p:pic>
        <p:nvPicPr>
          <p:cNvPr id="57346" name="Picture 2" descr="http://spaceflight101.com/insight/wp-content/uploads/sites/216/2018/03/insight-51.jpg">
            <a:extLst>
              <a:ext uri="{FF2B5EF4-FFF2-40B4-BE49-F238E27FC236}">
                <a16:creationId xmlns:a16="http://schemas.microsoft.com/office/drawing/2014/main" id="{4F36DAD8-1FA2-6148-B11B-FBFA60A1D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584" y="804212"/>
            <a:ext cx="5049723" cy="5429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E5D3495F-6FDE-7A40-9502-05002C966D31}"/>
              </a:ext>
            </a:extLst>
          </p:cNvPr>
          <p:cNvSpPr txBox="1"/>
          <p:nvPr/>
        </p:nvSpPr>
        <p:spPr>
          <a:xfrm>
            <a:off x="7298121" y="6296161"/>
            <a:ext cx="3483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Stereo-imaging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from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IDC </a:t>
            </a: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snapshots</a:t>
            </a:r>
            <a:endParaRPr kumimoji="0" lang="fr-FR" sz="18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E0749973-7161-C546-B8E2-1FE5487F4B1C}"/>
              </a:ext>
            </a:extLst>
          </p:cNvPr>
          <p:cNvSpPr txBox="1"/>
          <p:nvPr/>
        </p:nvSpPr>
        <p:spPr>
          <a:xfrm rot="16200000">
            <a:off x="10540648" y="4103068"/>
            <a:ext cx="2610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Photo: NASA/JPL-Caltech</a:t>
            </a:r>
          </a:p>
        </p:txBody>
      </p:sp>
    </p:spTree>
    <p:extLst>
      <p:ext uri="{BB962C8B-B14F-4D97-AF65-F5344CB8AC3E}">
        <p14:creationId xmlns:p14="http://schemas.microsoft.com/office/powerpoint/2010/main" val="16807272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4">
            <a:extLst>
              <a:ext uri="{FF2B5EF4-FFF2-40B4-BE49-F238E27FC236}">
                <a16:creationId xmlns:a16="http://schemas.microsoft.com/office/drawing/2014/main" id="{13189342-1CF0-1442-A7C8-6D4CC352D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4" y="0"/>
            <a:ext cx="10875264" cy="557076"/>
          </a:xfrm>
        </p:spPr>
        <p:txBody>
          <a:bodyPr/>
          <a:lstStyle/>
          <a:p>
            <a:r>
              <a:rPr lang="fr-FR" dirty="0" err="1"/>
              <a:t>Deployment</a:t>
            </a:r>
            <a:r>
              <a:rPr lang="fr-FR" dirty="0"/>
              <a:t> </a:t>
            </a:r>
            <a:r>
              <a:rPr lang="fr-FR" dirty="0" err="1"/>
              <a:t>schedule</a:t>
            </a:r>
            <a:r>
              <a:rPr lang="fr-FR" dirty="0"/>
              <a:t> (</a:t>
            </a:r>
            <a:r>
              <a:rPr lang="fr-FR" dirty="0" err="1"/>
              <a:t>pre-launch</a:t>
            </a:r>
            <a:r>
              <a:rPr lang="fr-FR" dirty="0"/>
              <a:t>)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6B50263-1338-7C4E-B8E5-DCA1B0DCED5C}"/>
              </a:ext>
            </a:extLst>
          </p:cNvPr>
          <p:cNvSpPr txBox="1"/>
          <p:nvPr/>
        </p:nvSpPr>
        <p:spPr>
          <a:xfrm>
            <a:off x="819495" y="919837"/>
            <a:ext cx="725891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Sols 0-4: landing,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assessment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lander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condition,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deployment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IDA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Sols 5-8: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stereo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photos by IDC,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topography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map</a:t>
            </a:r>
            <a:endParaRPr kumimoji="0" lang="fr-FR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12: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decision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which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sites to place the SEIS, WTS and HP</a:t>
            </a:r>
            <a:r>
              <a:rPr kumimoji="0" lang="fr-FR" sz="30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A7B31F3B-4D03-114E-B8AF-98D44D81B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8408" y="808589"/>
            <a:ext cx="3647184" cy="2751847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57A11927-C4F0-CE43-AA5C-E9509BB2EE5C}"/>
              </a:ext>
            </a:extLst>
          </p:cNvPr>
          <p:cNvSpPr txBox="1"/>
          <p:nvPr/>
        </p:nvSpPr>
        <p:spPr>
          <a:xfrm>
            <a:off x="9533582" y="6488668"/>
            <a:ext cx="2192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Golombek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et al. 2018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7B9DB93C-F006-5D41-8413-3204094E1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373" y="3505223"/>
            <a:ext cx="4039772" cy="272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4783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0082A2DF-2DCA-4B47-A365-93CDA044AE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7"/>
          <a:stretch/>
        </p:blipFill>
        <p:spPr>
          <a:xfrm>
            <a:off x="8229599" y="666427"/>
            <a:ext cx="3708643" cy="6235544"/>
          </a:xfrm>
          <a:prstGeom prst="rect">
            <a:avLst/>
          </a:prstGeom>
        </p:spPr>
      </p:pic>
      <p:sp>
        <p:nvSpPr>
          <p:cNvPr id="2" name="Titre 4">
            <a:extLst>
              <a:ext uri="{FF2B5EF4-FFF2-40B4-BE49-F238E27FC236}">
                <a16:creationId xmlns:a16="http://schemas.microsoft.com/office/drawing/2014/main" id="{13189342-1CF0-1442-A7C8-6D4CC352D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4" y="0"/>
            <a:ext cx="10875264" cy="557076"/>
          </a:xfrm>
        </p:spPr>
        <p:txBody>
          <a:bodyPr/>
          <a:lstStyle/>
          <a:p>
            <a:r>
              <a:rPr lang="fr-FR" dirty="0" err="1"/>
              <a:t>Deployment</a:t>
            </a:r>
            <a:r>
              <a:rPr lang="fr-FR" dirty="0"/>
              <a:t> </a:t>
            </a:r>
            <a:r>
              <a:rPr lang="fr-FR" dirty="0" err="1"/>
              <a:t>schedule</a:t>
            </a:r>
            <a:r>
              <a:rPr lang="fr-FR" dirty="0"/>
              <a:t> (</a:t>
            </a:r>
            <a:r>
              <a:rPr lang="fr-FR" dirty="0" err="1"/>
              <a:t>pre-launch</a:t>
            </a:r>
            <a:r>
              <a:rPr lang="fr-FR" dirty="0"/>
              <a:t>)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6B50263-1338-7C4E-B8E5-DCA1B0DCED5C}"/>
              </a:ext>
            </a:extLst>
          </p:cNvPr>
          <p:cNvSpPr txBox="1"/>
          <p:nvPr/>
        </p:nvSpPr>
        <p:spPr>
          <a:xfrm>
            <a:off x="819495" y="914941"/>
            <a:ext cx="791543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Sols 0-4: landing,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assessment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lander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condition,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deployment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IDA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Sols 5-8: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stereo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photos by IDC,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topography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map</a:t>
            </a:r>
            <a:endParaRPr kumimoji="0" lang="fr-FR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12: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decision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which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sites to place the SEIS, WTS and HP</a:t>
            </a:r>
            <a:r>
              <a:rPr kumimoji="0" lang="fr-FR" sz="30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19-38: SEIS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deployment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leveling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  and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checking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checking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checking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…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39-46: WTS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deployment</a:t>
            </a:r>
            <a:endParaRPr kumimoji="0" lang="fr-FR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47-54: HP</a:t>
            </a:r>
            <a:r>
              <a:rPr kumimoji="0" lang="fr-FR" sz="30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deployment</a:t>
            </a:r>
            <a:endParaRPr kumimoji="0" lang="fr-FR" sz="3000" b="0" i="0" u="none" strike="noStrike" kern="1200" cap="none" spc="0" normalizeH="0" baseline="3000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Sol 55: mole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starts</a:t>
            </a:r>
            <a:r>
              <a:rPr kumimoji="0" lang="fr-FR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hammering</a:t>
            </a:r>
            <a:endParaRPr kumimoji="0" lang="fr-FR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r-FR" sz="3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Routine </a:t>
            </a:r>
            <a:r>
              <a:rPr kumimoji="0" lang="fr-FR" sz="30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operations</a:t>
            </a:r>
            <a:r>
              <a:rPr kumimoji="0" lang="fr-FR" sz="3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1 to 2 </a:t>
            </a:r>
            <a:r>
              <a:rPr kumimoji="0" lang="fr-FR" sz="30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months</a:t>
            </a:r>
            <a:r>
              <a:rPr kumimoji="0" lang="fr-FR" sz="3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0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from</a:t>
            </a:r>
            <a:r>
              <a:rPr kumimoji="0" lang="fr-FR" sz="3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0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today</a:t>
            </a:r>
            <a:endParaRPr kumimoji="0" lang="fr-FR" sz="30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57A11927-C4F0-CE43-AA5C-E9509BB2EE5C}"/>
              </a:ext>
            </a:extLst>
          </p:cNvPr>
          <p:cNvSpPr txBox="1"/>
          <p:nvPr/>
        </p:nvSpPr>
        <p:spPr>
          <a:xfrm>
            <a:off x="9533582" y="6488668"/>
            <a:ext cx="2192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Golombek</a:t>
            </a:r>
            <a:r>
              <a:rPr kumimoji="0" lang="fr-FR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et al. 2018</a:t>
            </a:r>
          </a:p>
        </p:txBody>
      </p:sp>
    </p:spTree>
    <p:extLst>
      <p:ext uri="{BB962C8B-B14F-4D97-AF65-F5344CB8AC3E}">
        <p14:creationId xmlns:p14="http://schemas.microsoft.com/office/powerpoint/2010/main" val="26771590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5">
            <a:extLst>
              <a:ext uri="{FF2B5EF4-FFF2-40B4-BE49-F238E27FC236}">
                <a16:creationId xmlns:a16="http://schemas.microsoft.com/office/drawing/2014/main" id="{30554D9B-A3C0-1E4E-A21E-482CA6B91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3" y="0"/>
            <a:ext cx="11805556" cy="557076"/>
          </a:xfrm>
        </p:spPr>
        <p:txBody>
          <a:bodyPr/>
          <a:lstStyle/>
          <a:p>
            <a:r>
              <a:rPr lang="fr-FR" dirty="0"/>
              <a:t>March 2019:  Mars </a:t>
            </a:r>
            <a:r>
              <a:rPr lang="fr-FR" dirty="0" err="1"/>
              <a:t>will</a:t>
            </a:r>
            <a:r>
              <a:rPr lang="fr-FR" dirty="0"/>
              <a:t> have </a:t>
            </a:r>
            <a:r>
              <a:rPr lang="fr-FR" dirty="0" err="1"/>
              <a:t>its</a:t>
            </a:r>
            <a:r>
              <a:rPr lang="fr-FR" dirty="0"/>
              <a:t> </a:t>
            </a:r>
            <a:r>
              <a:rPr lang="fr-FR" dirty="0" err="1"/>
              <a:t>stethoscope</a:t>
            </a:r>
            <a:r>
              <a:rPr lang="fr-FR" dirty="0"/>
              <a:t> and </a:t>
            </a:r>
            <a:r>
              <a:rPr lang="fr-FR" dirty="0" err="1"/>
              <a:t>thermometer</a:t>
            </a:r>
            <a:r>
              <a:rPr lang="fr-FR" dirty="0"/>
              <a:t> set up !</a:t>
            </a:r>
          </a:p>
        </p:txBody>
      </p:sp>
      <p:pic>
        <p:nvPicPr>
          <p:cNvPr id="8" name="Picture 2" descr="http://spaceflight101.com/insight/wp-content/uploads/sites/216/2018/03/insight-50.jpg">
            <a:extLst>
              <a:ext uri="{FF2B5EF4-FFF2-40B4-BE49-F238E27FC236}">
                <a16:creationId xmlns:a16="http://schemas.microsoft.com/office/drawing/2014/main" id="{2FE3F1F1-0EDC-7641-B70B-26D0638FD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32" y="1226269"/>
            <a:ext cx="5054215" cy="505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85EF4EE9-1261-2F4C-8B21-A853AAFCA4DF}"/>
              </a:ext>
            </a:extLst>
          </p:cNvPr>
          <p:cNvSpPr txBox="1"/>
          <p:nvPr/>
        </p:nvSpPr>
        <p:spPr>
          <a:xfrm>
            <a:off x="1140458" y="795881"/>
            <a:ext cx="41689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b="1" dirty="0" err="1">
                <a:solidFill>
                  <a:schemeClr val="bg1"/>
                </a:solidFill>
              </a:rPr>
              <a:t>Yesterday</a:t>
            </a:r>
            <a:r>
              <a:rPr lang="fr-FR" sz="2000" b="1" dirty="0">
                <a:solidFill>
                  <a:schemeClr val="bg1"/>
                </a:solidFill>
              </a:rPr>
              <a:t> on </a:t>
            </a:r>
            <a:r>
              <a:rPr lang="fr-FR" sz="2000" b="1" dirty="0" err="1">
                <a:solidFill>
                  <a:schemeClr val="bg1"/>
                </a:solidFill>
              </a:rPr>
              <a:t>Earth</a:t>
            </a:r>
            <a:r>
              <a:rPr lang="fr-FR" sz="2000" b="1" dirty="0">
                <a:solidFill>
                  <a:schemeClr val="bg1"/>
                </a:solidFill>
              </a:rPr>
              <a:t> (in the </a:t>
            </a:r>
            <a:r>
              <a:rPr lang="fr-FR" sz="2000" b="1" dirty="0" err="1">
                <a:solidFill>
                  <a:schemeClr val="bg1"/>
                </a:solidFill>
              </a:rPr>
              <a:t>laboratory</a:t>
            </a:r>
            <a:r>
              <a:rPr lang="fr-FR" sz="20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E249E6FC-C4E4-4448-81AB-8EABFE1F45C3}"/>
              </a:ext>
            </a:extLst>
          </p:cNvPr>
          <p:cNvSpPr txBox="1"/>
          <p:nvPr/>
        </p:nvSpPr>
        <p:spPr>
          <a:xfrm>
            <a:off x="7862667" y="795881"/>
            <a:ext cx="2580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b="1" dirty="0" err="1">
                <a:solidFill>
                  <a:schemeClr val="bg1"/>
                </a:solidFill>
              </a:rPr>
              <a:t>Today</a:t>
            </a:r>
            <a:r>
              <a:rPr lang="fr-FR" sz="2000" b="1" dirty="0">
                <a:solidFill>
                  <a:schemeClr val="bg1"/>
                </a:solidFill>
              </a:rPr>
              <a:t> on Mars (sol 48)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E19FC2B-7A7F-4A4C-ADC6-3F21F29C9064}"/>
              </a:ext>
            </a:extLst>
          </p:cNvPr>
          <p:cNvSpPr/>
          <p:nvPr/>
        </p:nvSpPr>
        <p:spPr>
          <a:xfrm>
            <a:off x="6731021" y="6304547"/>
            <a:ext cx="5340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i="1" dirty="0">
                <a:solidFill>
                  <a:schemeClr val="bg1"/>
                </a:solidFill>
              </a:rPr>
              <a:t>https://</a:t>
            </a:r>
            <a:r>
              <a:rPr lang="fr-FR" i="1" dirty="0" err="1">
                <a:solidFill>
                  <a:schemeClr val="bg1"/>
                </a:solidFill>
              </a:rPr>
              <a:t>mars.nasa.gov</a:t>
            </a:r>
            <a:r>
              <a:rPr lang="fr-FR" i="1" dirty="0">
                <a:solidFill>
                  <a:schemeClr val="bg1"/>
                </a:solidFill>
              </a:rPr>
              <a:t>/insight/</a:t>
            </a:r>
            <a:r>
              <a:rPr lang="fr-FR" i="1" dirty="0" err="1">
                <a:solidFill>
                  <a:schemeClr val="bg1"/>
                </a:solidFill>
              </a:rPr>
              <a:t>multimedia</a:t>
            </a:r>
            <a:r>
              <a:rPr lang="fr-FR" i="1" dirty="0">
                <a:solidFill>
                  <a:schemeClr val="bg1"/>
                </a:solidFill>
              </a:rPr>
              <a:t>/</a:t>
            </a:r>
            <a:r>
              <a:rPr lang="fr-FR" i="1" dirty="0" err="1">
                <a:solidFill>
                  <a:schemeClr val="bg1"/>
                </a:solidFill>
              </a:rPr>
              <a:t>raw</a:t>
            </a:r>
            <a:r>
              <a:rPr lang="fr-FR" i="1" dirty="0">
                <a:solidFill>
                  <a:schemeClr val="bg1"/>
                </a:solidFill>
              </a:rPr>
              <a:t>-images</a:t>
            </a:r>
          </a:p>
        </p:txBody>
      </p:sp>
      <p:pic>
        <p:nvPicPr>
          <p:cNvPr id="3074" name="Picture 2" descr="https://mars.nasa.gov/insight-raw-images/surface/sol/0048/icc/C000M0048_600808920EDR_F0000_0461M_.PNG">
            <a:extLst>
              <a:ext uri="{FF2B5EF4-FFF2-40B4-BE49-F238E27FC236}">
                <a16:creationId xmlns:a16="http://schemas.microsoft.com/office/drawing/2014/main" id="{7E3DAA72-B2B9-7246-A36A-C298D4C4A2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832" y="1246149"/>
            <a:ext cx="4987737" cy="498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3865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mars.nasa.gov/system/resources/detail_files/21441_PIA22229_1280.jpg">
            <a:extLst>
              <a:ext uri="{FF2B5EF4-FFF2-40B4-BE49-F238E27FC236}">
                <a16:creationId xmlns:a16="http://schemas.microsoft.com/office/drawing/2014/main" id="{C0B2B4D9-E870-6349-A621-4D63951CB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5745806" y="4207485"/>
            <a:ext cx="6251214" cy="572625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/>
          <a:p>
            <a:r>
              <a:rPr lang="fr-FR" b="1" dirty="0" err="1"/>
              <a:t>Thanks</a:t>
            </a:r>
            <a:r>
              <a:rPr lang="fr-FR" b="1" dirty="0"/>
              <a:t> for </a:t>
            </a:r>
            <a:r>
              <a:rPr lang="fr-FR" b="1" dirty="0" err="1"/>
              <a:t>attending</a:t>
            </a:r>
            <a:r>
              <a:rPr lang="fr-FR" b="1" dirty="0"/>
              <a:t> </a:t>
            </a:r>
            <a:r>
              <a:rPr lang="fr-FR" b="1" dirty="0" err="1"/>
              <a:t>this</a:t>
            </a:r>
            <a:r>
              <a:rPr lang="fr-FR" b="1" dirty="0"/>
              <a:t> </a:t>
            </a:r>
            <a:r>
              <a:rPr lang="fr-FR" b="1" dirty="0" err="1"/>
              <a:t>presentation</a:t>
            </a:r>
            <a:endParaRPr b="1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CCB69CBF-0A35-0740-A6C1-64E9BA7A1AC7}"/>
              </a:ext>
            </a:extLst>
          </p:cNvPr>
          <p:cNvSpPr txBox="1"/>
          <p:nvPr/>
        </p:nvSpPr>
        <p:spPr>
          <a:xfrm>
            <a:off x="5745806" y="6361841"/>
            <a:ext cx="6276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>
                <a:solidFill>
                  <a:schemeClr val="bg1">
                    <a:lumMod val="50000"/>
                  </a:schemeClr>
                </a:solidFill>
              </a:rPr>
              <a:t>Thanks</a:t>
            </a:r>
            <a:r>
              <a:rPr lang="fr-FR" i="1" dirty="0">
                <a:solidFill>
                  <a:schemeClr val="bg1">
                    <a:lumMod val="50000"/>
                  </a:schemeClr>
                </a:solidFill>
              </a:rPr>
              <a:t> to Insight team for the </a:t>
            </a:r>
            <a:r>
              <a:rPr lang="fr-FR" i="1" dirty="0" err="1">
                <a:solidFill>
                  <a:schemeClr val="bg1">
                    <a:lumMod val="50000"/>
                  </a:schemeClr>
                </a:solidFill>
              </a:rPr>
              <a:t>resources</a:t>
            </a:r>
            <a:r>
              <a:rPr lang="fr-FR" i="1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fr-FR" i="1" dirty="0" err="1">
                <a:solidFill>
                  <a:schemeClr val="bg1">
                    <a:lumMod val="50000"/>
                  </a:schemeClr>
                </a:solidFill>
              </a:rPr>
              <a:t>used</a:t>
            </a:r>
            <a:r>
              <a:rPr lang="fr-FR" i="1" dirty="0">
                <a:solidFill>
                  <a:schemeClr val="bg1">
                    <a:lumMod val="50000"/>
                  </a:schemeClr>
                </a:solidFill>
              </a:rPr>
              <a:t> in </a:t>
            </a:r>
            <a:r>
              <a:rPr lang="fr-FR" i="1" dirty="0" err="1">
                <a:solidFill>
                  <a:schemeClr val="bg1">
                    <a:lumMod val="50000"/>
                  </a:schemeClr>
                </a:solidFill>
              </a:rPr>
              <a:t>this</a:t>
            </a:r>
            <a:r>
              <a:rPr lang="fr-FR" i="1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fr-FR" i="1" dirty="0" err="1">
                <a:solidFill>
                  <a:schemeClr val="bg1">
                    <a:lumMod val="50000"/>
                  </a:schemeClr>
                </a:solidFill>
              </a:rPr>
              <a:t>presentation</a:t>
            </a:r>
            <a:endParaRPr lang="fr-FR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081411"/>
      </p:ext>
    </p:extLst>
  </p:cSld>
  <p:clrMapOvr>
    <a:masterClrMapping/>
  </p:clrMapOvr>
  <p:transition spd="med"/>
</p:sld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theme/theme1.xml><?xml version="1.0" encoding="utf-8"?>
<a:theme xmlns:a="http://schemas.openxmlformats.org/drawingml/2006/main" name="23_InSight10_Presentation_Template_111201a_cf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InSight10_Presentation_Template_111201a_cf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IS PMSR 0 Template 130113 cm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9_InSight10_Presentation_Template_111201a_cf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1_InSight10_Presentation_Template_111201a_cf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2_InSight10_Presentation_Template_111201a_cf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InSight10_Presentation_Template_111201a_cf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InSight_Review_Presentation_Template_140408_me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IS PMSR 0 Template 130113 cmp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Thème par défaut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Table Starting Pag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3_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1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4344</TotalTime>
  <Words>1550</Words>
  <Application>Microsoft Macintosh PowerPoint</Application>
  <PresentationFormat>Grand écran</PresentationFormat>
  <Paragraphs>347</Paragraphs>
  <Slides>46</Slides>
  <Notes>22</Notes>
  <HiddenSlides>0</HiddenSlides>
  <MMClips>9</MMClips>
  <ScaleCrop>false</ScaleCrop>
  <HeadingPairs>
    <vt:vector size="6" baseType="variant">
      <vt:variant>
        <vt:lpstr>Polices utilisées</vt:lpstr>
      </vt:variant>
      <vt:variant>
        <vt:i4>12</vt:i4>
      </vt:variant>
      <vt:variant>
        <vt:lpstr>Thème</vt:lpstr>
      </vt:variant>
      <vt:variant>
        <vt:i4>12</vt:i4>
      </vt:variant>
      <vt:variant>
        <vt:lpstr>Titres des diapositives</vt:lpstr>
      </vt:variant>
      <vt:variant>
        <vt:i4>46</vt:i4>
      </vt:variant>
    </vt:vector>
  </HeadingPairs>
  <TitlesOfParts>
    <vt:vector size="70" baseType="lpstr">
      <vt:lpstr>ＭＳ Ｐゴシック</vt:lpstr>
      <vt:lpstr>Arial</vt:lpstr>
      <vt:lpstr>Arial Bold</vt:lpstr>
      <vt:lpstr>Arial Narrow</vt:lpstr>
      <vt:lpstr>Book Antiqua</vt:lpstr>
      <vt:lpstr>Calibri</vt:lpstr>
      <vt:lpstr>Helvetica</vt:lpstr>
      <vt:lpstr>Helvetica Light</vt:lpstr>
      <vt:lpstr>Lucida Grande</vt:lpstr>
      <vt:lpstr>Times</vt:lpstr>
      <vt:lpstr>Times New Roman</vt:lpstr>
      <vt:lpstr>Wingdings</vt:lpstr>
      <vt:lpstr>23_InSight10_Presentation_Template_111201a_cfp</vt:lpstr>
      <vt:lpstr>4_InSight10_Presentation_Template_111201a_cfp</vt:lpstr>
      <vt:lpstr>3_IS PMSR 0 Template 130113 cmp</vt:lpstr>
      <vt:lpstr>19_InSight10_Presentation_Template_111201a_cfp</vt:lpstr>
      <vt:lpstr>21_InSight10_Presentation_Template_111201a_cfp</vt:lpstr>
      <vt:lpstr>12_InSight10_Presentation_Template_111201a_cfp</vt:lpstr>
      <vt:lpstr>InSight10_Presentation_Template_111201a_cfp</vt:lpstr>
      <vt:lpstr>InSight_Review_Presentation_Template_140408_mey</vt:lpstr>
      <vt:lpstr>IS PMSR 0 Template 130113 cmp</vt:lpstr>
      <vt:lpstr>Thème par défaut</vt:lpstr>
      <vt:lpstr>Table Starting Page</vt:lpstr>
      <vt:lpstr>3_White</vt:lpstr>
      <vt:lpstr>InSight</vt:lpstr>
      <vt:lpstr>Insight’s first image on Mars !</vt:lpstr>
      <vt:lpstr>Terrestrial Planet Structure</vt:lpstr>
      <vt:lpstr>How Does a Terrestrial Planet Form ?</vt:lpstr>
      <vt:lpstr>InSight Main Science Goal:</vt:lpstr>
      <vt:lpstr>Présentation PowerPoint</vt:lpstr>
      <vt:lpstr>Présentation PowerPoint</vt:lpstr>
      <vt:lpstr>Présentation PowerPoint</vt:lpstr>
      <vt:lpstr>Terrestrial seismology legacy</vt:lpstr>
      <vt:lpstr>Terrestrial seismology today</vt:lpstr>
      <vt:lpstr>Moon seismology: Apollo missions</vt:lpstr>
      <vt:lpstr>Why going to Mars now ?</vt:lpstr>
      <vt:lpstr>First InSight into … the deep interior of Mars</vt:lpstr>
      <vt:lpstr>Présentation PowerPoint</vt:lpstr>
      <vt:lpstr>Présentation PowerPoint</vt:lpstr>
      <vt:lpstr>Mars seismology: measuring marsquakes with one seismic station</vt:lpstr>
      <vt:lpstr>Meteorite impacts on Mars</vt:lpstr>
      <vt:lpstr>First InSight into … the Mars activity</vt:lpstr>
      <vt:lpstr>Measuring atmospheric sources of seismic noise ...</vt:lpstr>
      <vt:lpstr>A highly sensitive seismometer</vt:lpstr>
      <vt:lpstr>SEIS: A Little More Complicated Than a Mass on a Spring …</vt:lpstr>
      <vt:lpstr>Seismic cave</vt:lpstr>
      <vt:lpstr>Deploy a seismic cave on Mars ? </vt:lpstr>
      <vt:lpstr>Deployment of the (single) seismometer SEIS</vt:lpstr>
      <vt:lpstr>InSight Mission Timeline</vt:lpstr>
      <vt:lpstr>Insight: Operational configuration</vt:lpstr>
      <vt:lpstr>Lander stowed in the backshell</vt:lpstr>
      <vt:lpstr>Close the thermal shield</vt:lpstr>
      <vt:lpstr>InSight Mission Timeline</vt:lpstr>
      <vt:lpstr>InSight Mission Timeline</vt:lpstr>
      <vt:lpstr>InSight Mission Timeline</vt:lpstr>
      <vt:lpstr>Présentation PowerPoint</vt:lpstr>
      <vt:lpstr>Insight’s first image on Mars !</vt:lpstr>
      <vt:lpstr>A sand desert</vt:lpstr>
      <vt:lpstr>Looks like we were lucky: a smooth place next to a rocky one</vt:lpstr>
      <vt:lpstr>Landing site</vt:lpstr>
      <vt:lpstr>Landing site</vt:lpstr>
      <vt:lpstr>InSight post-landing photos</vt:lpstr>
      <vt:lpstr>Looks like we were lucky: a smooth place next to a rocky one</vt:lpstr>
      <vt:lpstr>Présentation PowerPoint</vt:lpstr>
      <vt:lpstr>Présentation PowerPoint</vt:lpstr>
      <vt:lpstr>Stereo imaging to build a precise topographic map of the deployment area</vt:lpstr>
      <vt:lpstr>Deployment schedule (pre-launch)</vt:lpstr>
      <vt:lpstr>Deployment schedule (pre-launch)</vt:lpstr>
      <vt:lpstr>March 2019:  Mars will have its stethoscope and thermometer set up !</vt:lpstr>
      <vt:lpstr>Thanks for attending this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Microsoft Office User</dc:creator>
  <cp:lastModifiedBy>Microsoft Office User</cp:lastModifiedBy>
  <cp:revision>214</cp:revision>
  <cp:lastPrinted>2019-01-15T15:59:51Z</cp:lastPrinted>
  <dcterms:created xsi:type="dcterms:W3CDTF">2018-12-03T07:47:53Z</dcterms:created>
  <dcterms:modified xsi:type="dcterms:W3CDTF">2019-01-18T14:58:34Z</dcterms:modified>
</cp:coreProperties>
</file>