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695" r:id="rId4"/>
  </p:sldMasterIdLst>
  <p:sldIdLst>
    <p:sldId id="256" r:id="rId5"/>
    <p:sldId id="263" r:id="rId6"/>
    <p:sldId id="265" r:id="rId7"/>
    <p:sldId id="257" r:id="rId8"/>
    <p:sldId id="258" r:id="rId9"/>
    <p:sldId id="264" r:id="rId10"/>
    <p:sldId id="25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22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21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7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A46A2A1-3FBD-F24B-BE57-41B9E7E60E2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1191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6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4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A46A2A1-3FBD-F24B-BE57-41B9E7E60E22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2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2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9555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4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5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20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442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6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3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8" y="5230908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224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1456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8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7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8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7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2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2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2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2"/>
            <a:ext cx="3228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609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998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52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7815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8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4408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2866032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15004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4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4" y="667562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218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10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81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2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4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7376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850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305000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0458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86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7190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3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67435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BCB9-DD1A-4964-B0E5-4709BBAC9354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64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ndeau Haut 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14" cy="9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Bandeau bas 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245"/>
            <a:ext cx="9145614" cy="4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730812" y="6538025"/>
            <a:ext cx="5175362" cy="230828"/>
          </a:xfrm>
          <a:prstGeom prst="rect">
            <a:avLst/>
          </a:prstGeom>
          <a:noFill/>
          <a:ln>
            <a:noFill/>
          </a:ln>
          <a:extLst/>
        </p:spPr>
        <p:txBody>
          <a:bodyPr lIns="92391" tIns="46195" rIns="92391" bIns="46195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fr-FR" sz="900">
                <a:solidFill>
                  <a:srgbClr val="FFFFFF"/>
                </a:solidFill>
              </a:rPr>
              <a:t>Réunion Finale, R&amp;T Cnes Haute Dynamique – janvier 2016</a:t>
            </a:r>
          </a:p>
        </p:txBody>
      </p:sp>
      <p:sp>
        <p:nvSpPr>
          <p:cNvPr id="7" name="Rectangle 8"/>
          <p:cNvSpPr txBox="1">
            <a:spLocks noChangeArrowheads="1"/>
          </p:cNvSpPr>
          <p:nvPr userDrawn="1"/>
        </p:nvSpPr>
        <p:spPr bwMode="auto">
          <a:xfrm>
            <a:off x="309748" y="2"/>
            <a:ext cx="8430936" cy="89625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048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048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ts val="21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smtClean="0">
                <a:solidFill>
                  <a:srgbClr val="FFFFFF"/>
                </a:solidFill>
              </a:rPr>
              <a:t>Cliquez et modifiez le 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641" y="2129992"/>
            <a:ext cx="7772723" cy="147093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278" y="3885882"/>
            <a:ext cx="6401445" cy="1077172"/>
          </a:xfrm>
        </p:spPr>
        <p:txBody>
          <a:bodyPr/>
          <a:lstStyle>
            <a:lvl1pPr marL="0" indent="0" algn="ctr">
              <a:buNone/>
              <a:defRPr/>
            </a:lvl1pPr>
            <a:lvl2pPr marL="461955" indent="0" algn="ctr">
              <a:buNone/>
              <a:defRPr/>
            </a:lvl2pPr>
            <a:lvl3pPr marL="923910" indent="0" algn="ctr">
              <a:buNone/>
              <a:defRPr/>
            </a:lvl3pPr>
            <a:lvl4pPr marL="1385865" indent="0" algn="ctr">
              <a:buNone/>
              <a:defRPr/>
            </a:lvl4pPr>
            <a:lvl5pPr marL="1847820" indent="0" algn="ctr">
              <a:buNone/>
              <a:defRPr/>
            </a:lvl5pPr>
            <a:lvl6pPr marL="2309774" indent="0" algn="ctr">
              <a:buNone/>
              <a:defRPr/>
            </a:lvl6pPr>
            <a:lvl7pPr marL="2771729" indent="0" algn="ctr">
              <a:buNone/>
              <a:defRPr/>
            </a:lvl7pPr>
            <a:lvl8pPr marL="3233684" indent="0" algn="ctr">
              <a:buNone/>
              <a:defRPr/>
            </a:lvl8pPr>
            <a:lvl9pPr marL="3695639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EA1D1-628C-4D82-9996-24DCAE9FF4D4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58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ndeau Haut 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14" cy="9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Bandeau bas 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245"/>
            <a:ext cx="9145614" cy="4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730812" y="6538025"/>
            <a:ext cx="5175362" cy="230828"/>
          </a:xfrm>
          <a:prstGeom prst="rect">
            <a:avLst/>
          </a:prstGeom>
          <a:noFill/>
          <a:ln>
            <a:noFill/>
          </a:ln>
          <a:extLst/>
        </p:spPr>
        <p:txBody>
          <a:bodyPr lIns="92391" tIns="46195" rIns="92391" bIns="46195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fr-FR" sz="900">
                <a:solidFill>
                  <a:srgbClr val="FFFFFF"/>
                </a:solidFill>
              </a:rPr>
              <a:t>Réunion Finale, R&amp;T Cnes Haute Dynamique – janvier 2016</a:t>
            </a:r>
          </a:p>
        </p:txBody>
      </p:sp>
      <p:sp>
        <p:nvSpPr>
          <p:cNvPr id="7" name="Rectangle 8"/>
          <p:cNvSpPr txBox="1">
            <a:spLocks noChangeArrowheads="1"/>
          </p:cNvSpPr>
          <p:nvPr userDrawn="1"/>
        </p:nvSpPr>
        <p:spPr bwMode="auto">
          <a:xfrm>
            <a:off x="309748" y="2"/>
            <a:ext cx="8430936" cy="89625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048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048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ts val="21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smtClean="0">
                <a:solidFill>
                  <a:srgbClr val="FFFFFF"/>
                </a:solidFill>
              </a:rPr>
              <a:t>Cliquez et modifiez le 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745" y="4406442"/>
            <a:ext cx="7772723" cy="1362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745" y="4006380"/>
            <a:ext cx="7772723" cy="4000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61955" indent="0">
              <a:buNone/>
              <a:defRPr sz="1800"/>
            </a:lvl2pPr>
            <a:lvl3pPr marL="923910" indent="0">
              <a:buNone/>
              <a:defRPr sz="1600"/>
            </a:lvl3pPr>
            <a:lvl4pPr marL="1385865" indent="0">
              <a:buNone/>
              <a:defRPr sz="1400"/>
            </a:lvl4pPr>
            <a:lvl5pPr marL="1847820" indent="0">
              <a:buNone/>
              <a:defRPr sz="1400"/>
            </a:lvl5pPr>
            <a:lvl6pPr marL="2309774" indent="0">
              <a:buNone/>
              <a:defRPr sz="1400"/>
            </a:lvl6pPr>
            <a:lvl7pPr marL="2771729" indent="0">
              <a:buNone/>
              <a:defRPr sz="1400"/>
            </a:lvl7pPr>
            <a:lvl8pPr marL="3233684" indent="0">
              <a:buNone/>
              <a:defRPr sz="1400"/>
            </a:lvl8pPr>
            <a:lvl9pPr marL="3695639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0D1AF-7688-4A46-A2F9-7E8849327561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52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748" y="1523470"/>
            <a:ext cx="2668344" cy="6063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32966" y="1523470"/>
            <a:ext cx="2668344" cy="6063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4837A-FB4E-4ABE-9B04-619F0843D899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03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557" y="3"/>
            <a:ext cx="8230891" cy="91694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6556" y="1343616"/>
            <a:ext cx="4041234" cy="830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955" indent="0">
              <a:buNone/>
              <a:defRPr sz="2000" b="1"/>
            </a:lvl2pPr>
            <a:lvl3pPr marL="923910" indent="0">
              <a:buNone/>
              <a:defRPr sz="1800" b="1"/>
            </a:lvl3pPr>
            <a:lvl4pPr marL="1385865" indent="0">
              <a:buNone/>
              <a:defRPr sz="1600" b="1"/>
            </a:lvl4pPr>
            <a:lvl5pPr marL="1847820" indent="0">
              <a:buNone/>
              <a:defRPr sz="1600" b="1"/>
            </a:lvl5pPr>
            <a:lvl6pPr marL="2309774" indent="0">
              <a:buNone/>
              <a:defRPr sz="1600" b="1"/>
            </a:lvl6pPr>
            <a:lvl7pPr marL="2771729" indent="0">
              <a:buNone/>
              <a:defRPr sz="1600" b="1"/>
            </a:lvl7pPr>
            <a:lvl8pPr marL="3233684" indent="0">
              <a:buNone/>
              <a:defRPr sz="1600" b="1"/>
            </a:lvl8pPr>
            <a:lvl9pPr marL="369563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556" y="2174566"/>
            <a:ext cx="4041234" cy="2492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98" y="1343616"/>
            <a:ext cx="4042848" cy="830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955" indent="0">
              <a:buNone/>
              <a:defRPr sz="2000" b="1"/>
            </a:lvl2pPr>
            <a:lvl3pPr marL="923910" indent="0">
              <a:buNone/>
              <a:defRPr sz="1800" b="1"/>
            </a:lvl3pPr>
            <a:lvl4pPr marL="1385865" indent="0">
              <a:buNone/>
              <a:defRPr sz="1600" b="1"/>
            </a:lvl4pPr>
            <a:lvl5pPr marL="1847820" indent="0">
              <a:buNone/>
              <a:defRPr sz="1600" b="1"/>
            </a:lvl5pPr>
            <a:lvl6pPr marL="2309774" indent="0">
              <a:buNone/>
              <a:defRPr sz="1600" b="1"/>
            </a:lvl6pPr>
            <a:lvl7pPr marL="2771729" indent="0">
              <a:buNone/>
              <a:defRPr sz="1600" b="1"/>
            </a:lvl7pPr>
            <a:lvl8pPr marL="3233684" indent="0">
              <a:buNone/>
              <a:defRPr sz="1600" b="1"/>
            </a:lvl8pPr>
            <a:lvl9pPr marL="369563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98" y="2174566"/>
            <a:ext cx="4042848" cy="2492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710ED-FF1E-478D-9C8C-CE3085CB37D7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89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03341" y="1357910"/>
            <a:ext cx="5491562" cy="238782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C4F15-3641-437F-9130-CCB2AA4F523A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93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557" y="273810"/>
            <a:ext cx="3008743" cy="1160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02" y="273812"/>
            <a:ext cx="5112445" cy="32685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6557" y="1434322"/>
            <a:ext cx="3008743" cy="523174"/>
          </a:xfrm>
        </p:spPr>
        <p:txBody>
          <a:bodyPr/>
          <a:lstStyle>
            <a:lvl1pPr marL="0" indent="0">
              <a:buNone/>
              <a:defRPr sz="1400"/>
            </a:lvl1pPr>
            <a:lvl2pPr marL="461955" indent="0">
              <a:buNone/>
              <a:defRPr sz="1200"/>
            </a:lvl2pPr>
            <a:lvl3pPr marL="923910" indent="0">
              <a:buNone/>
              <a:defRPr sz="1000"/>
            </a:lvl3pPr>
            <a:lvl4pPr marL="1385865" indent="0">
              <a:buNone/>
              <a:defRPr sz="900"/>
            </a:lvl4pPr>
            <a:lvl5pPr marL="1847820" indent="0">
              <a:buNone/>
              <a:defRPr sz="900"/>
            </a:lvl5pPr>
            <a:lvl6pPr marL="2309774" indent="0">
              <a:buNone/>
              <a:defRPr sz="900"/>
            </a:lvl6pPr>
            <a:lvl7pPr marL="2771729" indent="0">
              <a:buNone/>
              <a:defRPr sz="900"/>
            </a:lvl7pPr>
            <a:lvl8pPr marL="3233684" indent="0">
              <a:buNone/>
              <a:defRPr sz="900"/>
            </a:lvl8pPr>
            <a:lvl9pPr marL="369563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1BC97-8C49-497C-9D39-34E02943D970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71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341" y="4801237"/>
            <a:ext cx="5486722" cy="566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341" y="612893"/>
            <a:ext cx="5486722" cy="584749"/>
          </a:xfrm>
        </p:spPr>
        <p:txBody>
          <a:bodyPr tIns="45707" bIns="45707"/>
          <a:lstStyle>
            <a:lvl1pPr marL="0" indent="0">
              <a:buNone/>
              <a:defRPr sz="3200"/>
            </a:lvl1pPr>
            <a:lvl2pPr marL="461955" indent="0">
              <a:buNone/>
              <a:defRPr sz="2800"/>
            </a:lvl2pPr>
            <a:lvl3pPr marL="923910" indent="0">
              <a:buNone/>
              <a:defRPr sz="2400"/>
            </a:lvl3pPr>
            <a:lvl4pPr marL="1385865" indent="0">
              <a:buNone/>
              <a:defRPr sz="2000"/>
            </a:lvl4pPr>
            <a:lvl5pPr marL="1847820" indent="0">
              <a:buNone/>
              <a:defRPr sz="2000"/>
            </a:lvl5pPr>
            <a:lvl6pPr marL="2309774" indent="0">
              <a:buNone/>
              <a:defRPr sz="2000"/>
            </a:lvl6pPr>
            <a:lvl7pPr marL="2771729" indent="0">
              <a:buNone/>
              <a:defRPr sz="2000"/>
            </a:lvl7pPr>
            <a:lvl8pPr marL="3233684" indent="0">
              <a:buNone/>
              <a:defRPr sz="2000"/>
            </a:lvl8pPr>
            <a:lvl9pPr marL="3695639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341" y="5367961"/>
            <a:ext cx="5486722" cy="307730"/>
          </a:xfrm>
        </p:spPr>
        <p:txBody>
          <a:bodyPr/>
          <a:lstStyle>
            <a:lvl1pPr marL="0" indent="0">
              <a:buNone/>
              <a:defRPr sz="1400"/>
            </a:lvl1pPr>
            <a:lvl2pPr marL="461955" indent="0">
              <a:buNone/>
              <a:defRPr sz="1200"/>
            </a:lvl2pPr>
            <a:lvl3pPr marL="923910" indent="0">
              <a:buNone/>
              <a:defRPr sz="1000"/>
            </a:lvl3pPr>
            <a:lvl4pPr marL="1385865" indent="0">
              <a:buNone/>
              <a:defRPr sz="900"/>
            </a:lvl4pPr>
            <a:lvl5pPr marL="1847820" indent="0">
              <a:buNone/>
              <a:defRPr sz="900"/>
            </a:lvl5pPr>
            <a:lvl6pPr marL="2309774" indent="0">
              <a:buNone/>
              <a:defRPr sz="900"/>
            </a:lvl6pPr>
            <a:lvl7pPr marL="2771729" indent="0">
              <a:buNone/>
              <a:defRPr sz="900"/>
            </a:lvl7pPr>
            <a:lvl8pPr marL="3233684" indent="0">
              <a:buNone/>
              <a:defRPr sz="900"/>
            </a:lvl8pPr>
            <a:lvl9pPr marL="369563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EBD7D-ADA8-4A59-820D-2648C0FE9B38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7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99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-1806926" y="1523472"/>
            <a:ext cx="7608237" cy="27524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9BFFC-225F-4CF8-B51E-88BE39513543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08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3757" y="2"/>
            <a:ext cx="2106927" cy="357386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4414" y="2"/>
            <a:ext cx="5084469" cy="357386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F5A7D-8BC1-4CC5-80CB-EA3F22300DA1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15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09748" y="0"/>
            <a:ext cx="8430936" cy="277609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B8E74-FA50-4986-A9BD-F5CF5ACEBA6B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748" y="2"/>
            <a:ext cx="8430936" cy="89625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748" y="1523472"/>
            <a:ext cx="2668344" cy="7700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132966" y="1523472"/>
            <a:ext cx="2668344" cy="7700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132966" y="2975305"/>
            <a:ext cx="2668344" cy="7700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571FC-5321-4358-B4C5-A161B2696B97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51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09748" y="2"/>
            <a:ext cx="8430936" cy="89625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9748" y="1523472"/>
            <a:ext cx="2668344" cy="7700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132966" y="1523472"/>
            <a:ext cx="2668344" cy="7700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09748" y="2975305"/>
            <a:ext cx="2668344" cy="7700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132966" y="2975305"/>
            <a:ext cx="2668344" cy="7700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2FD84-172C-40E0-8AD8-0022B53F698A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91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26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09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77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9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5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337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68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1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57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3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83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3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5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42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6728-009F-4C42-A270-911C3876F765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7380-ED97-4016-BEC4-CCECFA968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3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fld id="{A30CA81A-9B3C-C446-9B0E-30334A60C748}" type="datetimeFigureOut">
              <a:rPr lang="fr-FR" smtClean="0">
                <a:solidFill>
                  <a:prstClr val="black"/>
                </a:solidFill>
              </a:rPr>
              <a:pPr defTabSz="457200"/>
              <a:t>30/05/2017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8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defTabSz="457200"/>
            <a:fld id="{6A46A2A1-3FBD-F24B-BE57-41B9E7E60E22}" type="slidenum">
              <a:rPr lang="fr-FR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 defTabSz="457200"/>
              <a:t>‹N°›</a:t>
            </a:fld>
            <a:endParaRPr lang="fr-FR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ndeau Haut 150dp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14" cy="9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Bandeau bas 150dpi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245"/>
            <a:ext cx="9145614" cy="4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9748" y="2"/>
            <a:ext cx="8430936" cy="8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748" y="1523472"/>
            <a:ext cx="5491562" cy="275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97" rIns="0" bIns="456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442511"/>
            <a:ext cx="696932" cy="4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107941" rIns="91390" bIns="107941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977FBF-618B-4034-AD70-6D5D13007CB9}" type="slidenum">
              <a:rPr lang="fr-FR" altLang="fr-FR" sz="14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1400">
              <a:solidFill>
                <a:srgbClr val="FFFFFF"/>
              </a:solidFill>
            </a:endParaRP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730812" y="6538025"/>
            <a:ext cx="5175362" cy="230828"/>
          </a:xfrm>
          <a:prstGeom prst="rect">
            <a:avLst/>
          </a:prstGeom>
          <a:noFill/>
          <a:ln>
            <a:noFill/>
          </a:ln>
          <a:extLst/>
        </p:spPr>
        <p:txBody>
          <a:bodyPr lIns="92391" tIns="46195" rIns="92391" bIns="46195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fr-FR" sz="900">
                <a:solidFill>
                  <a:srgbClr val="FFFFFF"/>
                </a:solidFill>
              </a:rPr>
              <a:t>Atelier ITHD – Marseille, mai 2017</a:t>
            </a:r>
          </a:p>
        </p:txBody>
      </p:sp>
    </p:spTree>
    <p:extLst>
      <p:ext uri="{BB962C8B-B14F-4D97-AF65-F5344CB8AC3E}">
        <p14:creationId xmlns:p14="http://schemas.microsoft.com/office/powerpoint/2010/main" val="348434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/>
  <p:txStyles>
    <p:titleStyle>
      <a:lvl1pPr algn="l" defTabSz="914286" rtl="0" eaLnBrk="0" fontAlgn="base" hangingPunct="0">
        <a:lnSpc>
          <a:spcPts val="2198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defTabSz="914286" rtl="0" eaLnBrk="0" fontAlgn="base" hangingPunct="0">
        <a:lnSpc>
          <a:spcPts val="2198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l" defTabSz="914286" rtl="0" eaLnBrk="0" fontAlgn="base" hangingPunct="0">
        <a:lnSpc>
          <a:spcPts val="2198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l" defTabSz="914286" rtl="0" eaLnBrk="0" fontAlgn="base" hangingPunct="0">
        <a:lnSpc>
          <a:spcPts val="2198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l" defTabSz="914286" rtl="0" eaLnBrk="0" fontAlgn="base" hangingPunct="0">
        <a:lnSpc>
          <a:spcPts val="2198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61955" algn="l" defTabSz="914286" rtl="0" fontAlgn="base">
        <a:lnSpc>
          <a:spcPts val="2198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23910" algn="l" defTabSz="914286" rtl="0" fontAlgn="base">
        <a:lnSpc>
          <a:spcPts val="2198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85865" algn="l" defTabSz="914286" rtl="0" fontAlgn="base">
        <a:lnSpc>
          <a:spcPts val="2198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47820" algn="l" defTabSz="914286" rtl="0" fontAlgn="base">
        <a:lnSpc>
          <a:spcPts val="2198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609524" indent="-609524" algn="l" defTabSz="914286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91278" indent="-534136" algn="l" defTabSz="914286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429" indent="-457143" algn="l" defTabSz="9142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3183" indent="-381754" algn="l" defTabSz="91428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10326" indent="-381754" algn="l" defTabSz="91428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72281" indent="-381754" algn="l" defTabSz="914286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3134236" indent="-381754" algn="l" defTabSz="914286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596190" indent="-381754" algn="l" defTabSz="914286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4058145" indent="-381754" algn="l" defTabSz="914286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55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910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865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820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774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729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3684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5639" algn="l" defTabSz="92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58275-01E9-4FBC-8059-4F606E543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8701-EC43-4899-974C-11941CD16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3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Wave</a:t>
            </a:r>
            <a:r>
              <a:rPr lang="fr-FR" dirty="0" smtClean="0"/>
              <a:t>-front </a:t>
            </a:r>
            <a:r>
              <a:rPr lang="fr-FR" dirty="0" err="1" smtClean="0"/>
              <a:t>sensing</a:t>
            </a:r>
            <a:r>
              <a:rPr lang="fr-FR" dirty="0" smtClean="0"/>
              <a:t> / control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R&amp;D </a:t>
            </a:r>
            <a:r>
              <a:rPr lang="fr-FR" dirty="0" err="1" smtClean="0"/>
              <a:t>activities</a:t>
            </a:r>
            <a:r>
              <a:rPr lang="fr-FR" dirty="0" smtClean="0"/>
              <a:t> for </a:t>
            </a:r>
            <a:r>
              <a:rPr lang="fr-FR" dirty="0" err="1" smtClean="0"/>
              <a:t>Space</a:t>
            </a:r>
            <a:r>
              <a:rPr lang="fr-FR" dirty="0" smtClean="0"/>
              <a:t> applications</a:t>
            </a:r>
          </a:p>
          <a:p>
            <a:endParaRPr lang="fr-FR" dirty="0"/>
          </a:p>
          <a:p>
            <a:r>
              <a:rPr lang="fr-FR" sz="2000" dirty="0" smtClean="0"/>
              <a:t>2017 ITHD-II Workshop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2691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083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Wave</a:t>
            </a:r>
            <a:r>
              <a:rPr lang="fr-FR" dirty="0" smtClean="0"/>
              <a:t>-front control </a:t>
            </a:r>
            <a:r>
              <a:rPr lang="fr-FR" sz="2400" dirty="0" smtClean="0"/>
              <a:t>(</a:t>
            </a:r>
            <a:r>
              <a:rPr lang="fr-FR" sz="2400" dirty="0" err="1" smtClean="0"/>
              <a:t>PhD</a:t>
            </a:r>
            <a:r>
              <a:rPr lang="fr-FR" sz="2400" dirty="0" smtClean="0"/>
              <a:t> Lucie </a:t>
            </a:r>
            <a:r>
              <a:rPr lang="fr-FR" sz="2400" dirty="0" err="1" smtClean="0"/>
              <a:t>Leboulleux</a:t>
            </a:r>
            <a:r>
              <a:rPr lang="fr-FR" sz="2400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1052738"/>
            <a:ext cx="4860718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2000" dirty="0" smtClean="0"/>
              <a:t>Collaboration </a:t>
            </a:r>
            <a:r>
              <a:rPr lang="fr-FR" sz="2000" dirty="0" err="1" smtClean="0"/>
              <a:t>STScI</a:t>
            </a:r>
            <a:endParaRPr lang="fr-FR" sz="2000" dirty="0" smtClean="0"/>
          </a:p>
          <a:p>
            <a:pPr lvl="1" algn="just"/>
            <a:endParaRPr lang="fr-FR" sz="1800" dirty="0" smtClean="0"/>
          </a:p>
          <a:p>
            <a:pPr algn="just"/>
            <a:r>
              <a:rPr lang="fr-FR" sz="2000" dirty="0" err="1" smtClean="0"/>
              <a:t>Error</a:t>
            </a:r>
            <a:r>
              <a:rPr lang="fr-FR" sz="2000" dirty="0" smtClean="0"/>
              <a:t> budget for </a:t>
            </a:r>
            <a:r>
              <a:rPr lang="fr-FR" sz="2000" dirty="0" err="1" smtClean="0"/>
              <a:t>studying</a:t>
            </a:r>
            <a:r>
              <a:rPr lang="fr-FR" sz="2000" dirty="0" smtClean="0"/>
              <a:t> </a:t>
            </a:r>
            <a:r>
              <a:rPr lang="fr-FR" sz="2000" dirty="0" err="1" smtClean="0"/>
              <a:t>space</a:t>
            </a:r>
            <a:r>
              <a:rPr lang="fr-FR" sz="2000" dirty="0" smtClean="0"/>
              <a:t> high </a:t>
            </a:r>
            <a:r>
              <a:rPr lang="fr-FR" sz="2000" dirty="0" err="1" smtClean="0"/>
              <a:t>contrast</a:t>
            </a:r>
            <a:r>
              <a:rPr lang="fr-FR" sz="2000" dirty="0" smtClean="0"/>
              <a:t> </a:t>
            </a:r>
            <a:r>
              <a:rPr lang="fr-FR" sz="2000" dirty="0" err="1" smtClean="0"/>
              <a:t>sensitivity</a:t>
            </a:r>
            <a:r>
              <a:rPr lang="fr-FR" sz="2000" dirty="0" smtClean="0"/>
              <a:t> to aberrations on </a:t>
            </a:r>
            <a:r>
              <a:rPr lang="fr-FR" sz="2000" dirty="0" err="1" smtClean="0"/>
              <a:t>segmented</a:t>
            </a:r>
            <a:r>
              <a:rPr lang="fr-FR" sz="2000" dirty="0" smtClean="0"/>
              <a:t> </a:t>
            </a:r>
            <a:r>
              <a:rPr lang="fr-FR" sz="2000" dirty="0" err="1" smtClean="0"/>
              <a:t>pupils</a:t>
            </a:r>
            <a:endParaRPr lang="fr-FR" sz="2000" dirty="0" smtClean="0"/>
          </a:p>
          <a:p>
            <a:pPr lvl="1" algn="just"/>
            <a:r>
              <a:rPr lang="fr-FR" sz="2000" dirty="0" err="1" smtClean="0"/>
              <a:t>Simplified</a:t>
            </a:r>
            <a:r>
              <a:rPr lang="fr-FR" sz="2000" dirty="0" smtClean="0"/>
              <a:t> </a:t>
            </a:r>
            <a:r>
              <a:rPr lang="fr-FR" sz="2000" dirty="0" err="1" smtClean="0"/>
              <a:t>analytic</a:t>
            </a:r>
            <a:r>
              <a:rPr lang="fr-FR" sz="2000" dirty="0" smtClean="0"/>
              <a:t> model for </a:t>
            </a:r>
            <a:r>
              <a:rPr lang="fr-FR" sz="2000" dirty="0" err="1" smtClean="0"/>
              <a:t>wide</a:t>
            </a:r>
            <a:r>
              <a:rPr lang="fr-FR" sz="2000" dirty="0" smtClean="0"/>
              <a:t> exploration</a:t>
            </a:r>
          </a:p>
          <a:p>
            <a:pPr lvl="1" algn="just"/>
            <a:r>
              <a:rPr lang="fr-FR" sz="2000" dirty="0" smtClean="0"/>
              <a:t>End-to-End model (COFFEE </a:t>
            </a:r>
            <a:r>
              <a:rPr lang="fr-FR" sz="2000" dirty="0" err="1" smtClean="0"/>
              <a:t>library</a:t>
            </a:r>
            <a:r>
              <a:rPr lang="fr-FR" sz="2000" dirty="0" smtClean="0"/>
              <a:t>) for </a:t>
            </a:r>
            <a:r>
              <a:rPr lang="fr-FR" sz="2000" dirty="0" err="1" smtClean="0"/>
              <a:t>precise</a:t>
            </a:r>
            <a:r>
              <a:rPr lang="fr-FR" sz="2000" dirty="0" smtClean="0"/>
              <a:t> </a:t>
            </a:r>
            <a:r>
              <a:rPr lang="fr-FR" sz="2000" dirty="0" err="1" smtClean="0"/>
              <a:t>coronagraph</a:t>
            </a:r>
            <a:r>
              <a:rPr lang="fr-FR" sz="2000" dirty="0" smtClean="0"/>
              <a:t> </a:t>
            </a:r>
            <a:r>
              <a:rPr lang="fr-FR" sz="2000" dirty="0" err="1" smtClean="0"/>
              <a:t>modelisation</a:t>
            </a:r>
            <a:r>
              <a:rPr lang="fr-FR" sz="2000" dirty="0" smtClean="0"/>
              <a:t>.</a:t>
            </a:r>
          </a:p>
          <a:p>
            <a:pPr lvl="1" algn="just"/>
            <a:endParaRPr lang="fr-FR" sz="2000" dirty="0" smtClean="0"/>
          </a:p>
          <a:p>
            <a:pPr algn="just"/>
            <a:r>
              <a:rPr lang="fr-FR" sz="2400" dirty="0" smtClean="0"/>
              <a:t>Non </a:t>
            </a:r>
            <a:r>
              <a:rPr lang="fr-FR" sz="2400" dirty="0" err="1" smtClean="0"/>
              <a:t>linear</a:t>
            </a:r>
            <a:r>
              <a:rPr lang="fr-FR" sz="2400" dirty="0" smtClean="0"/>
              <a:t> </a:t>
            </a:r>
            <a:r>
              <a:rPr lang="fr-FR" sz="2400" dirty="0" err="1" smtClean="0"/>
              <a:t>Dark</a:t>
            </a:r>
            <a:r>
              <a:rPr lang="fr-FR" sz="2400" dirty="0" smtClean="0"/>
              <a:t> </a:t>
            </a:r>
            <a:r>
              <a:rPr lang="fr-FR" sz="2400" dirty="0" err="1" smtClean="0"/>
              <a:t>Hole</a:t>
            </a:r>
            <a:endParaRPr lang="fr-FR" sz="2000" dirty="0" smtClean="0"/>
          </a:p>
          <a:p>
            <a:pPr lvl="1" algn="just"/>
            <a:r>
              <a:rPr lang="fr-FR" sz="1800" dirty="0" smtClean="0"/>
              <a:t>Non-</a:t>
            </a:r>
            <a:r>
              <a:rPr lang="fr-FR" sz="1800" dirty="0" err="1" smtClean="0"/>
              <a:t>linear</a:t>
            </a:r>
            <a:r>
              <a:rPr lang="fr-FR" sz="1800" dirty="0" smtClean="0"/>
              <a:t>  =&gt; </a:t>
            </a:r>
            <a:r>
              <a:rPr lang="fr-FR" sz="1600" dirty="0" smtClean="0"/>
              <a:t>1 </a:t>
            </a:r>
            <a:r>
              <a:rPr lang="fr-FR" sz="1600" dirty="0" err="1" smtClean="0"/>
              <a:t>shot</a:t>
            </a:r>
            <a:r>
              <a:rPr lang="fr-FR" sz="1600" dirty="0" smtClean="0"/>
              <a:t> application</a:t>
            </a:r>
          </a:p>
          <a:p>
            <a:pPr lvl="1" algn="just"/>
            <a:r>
              <a:rPr lang="fr-FR" sz="1800" dirty="0" smtClean="0"/>
              <a:t>Model-</a:t>
            </a:r>
            <a:r>
              <a:rPr lang="fr-FR" sz="1800" dirty="0" err="1" smtClean="0"/>
              <a:t>based</a:t>
            </a:r>
            <a:r>
              <a:rPr lang="fr-FR" sz="1800" dirty="0" smtClean="0"/>
              <a:t> technique</a:t>
            </a:r>
          </a:p>
          <a:p>
            <a:pPr lvl="2" algn="just"/>
            <a:r>
              <a:rPr lang="fr-FR" sz="1600" dirty="0" smtClean="0"/>
              <a:t>DM, </a:t>
            </a:r>
            <a:r>
              <a:rPr lang="fr-FR" sz="1600" dirty="0" err="1" smtClean="0"/>
              <a:t>Pupil</a:t>
            </a:r>
            <a:r>
              <a:rPr lang="fr-FR" sz="1600" dirty="0" smtClean="0"/>
              <a:t> </a:t>
            </a:r>
            <a:r>
              <a:rPr lang="fr-FR" sz="1600" dirty="0" err="1" smtClean="0"/>
              <a:t>shapes</a:t>
            </a:r>
            <a:r>
              <a:rPr lang="fr-FR" sz="1600" dirty="0" smtClean="0"/>
              <a:t>, Amplitudes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, </a:t>
            </a:r>
            <a:r>
              <a:rPr lang="fr-FR" sz="1600" dirty="0" err="1" smtClean="0"/>
              <a:t>Coronagraph</a:t>
            </a:r>
            <a:r>
              <a:rPr lang="fr-FR" sz="1600" dirty="0" smtClean="0"/>
              <a:t> (focal + </a:t>
            </a:r>
            <a:r>
              <a:rPr lang="fr-FR" sz="1600" dirty="0" err="1" smtClean="0"/>
              <a:t>apo</a:t>
            </a:r>
            <a:r>
              <a:rPr lang="fr-FR" sz="1600" dirty="0" smtClean="0"/>
              <a:t>)</a:t>
            </a:r>
            <a:endParaRPr lang="fr-FR" sz="2000" dirty="0" smtClean="0"/>
          </a:p>
          <a:p>
            <a:pPr lvl="1" algn="just"/>
            <a:r>
              <a:rPr lang="fr-FR" sz="2000" dirty="0" smtClean="0"/>
              <a:t>Perspectives</a:t>
            </a:r>
          </a:p>
          <a:p>
            <a:pPr lvl="2" algn="just"/>
            <a:r>
              <a:rPr lang="fr-FR" sz="1700" dirty="0" smtClean="0"/>
              <a:t>Application on </a:t>
            </a:r>
            <a:r>
              <a:rPr lang="fr-FR" sz="1700" dirty="0" err="1" smtClean="0"/>
              <a:t>HiCat</a:t>
            </a:r>
            <a:endParaRPr lang="fr-FR" sz="1700" dirty="0" smtClean="0"/>
          </a:p>
          <a:p>
            <a:pPr lvl="2" algn="just"/>
            <a:r>
              <a:rPr lang="fr-FR" sz="1700" dirty="0" smtClean="0"/>
              <a:t>Application on THD (CNES, </a:t>
            </a:r>
            <a:r>
              <a:rPr lang="fr-FR" sz="1700" dirty="0" err="1" smtClean="0"/>
              <a:t>link</a:t>
            </a:r>
            <a:r>
              <a:rPr lang="fr-FR" sz="1700" dirty="0" smtClean="0"/>
              <a:t> to O. </a:t>
            </a:r>
            <a:r>
              <a:rPr lang="fr-FR" sz="1700" dirty="0" err="1" smtClean="0"/>
              <a:t>Herscovoci</a:t>
            </a:r>
            <a:r>
              <a:rPr lang="fr-FR" sz="1700" dirty="0" smtClean="0"/>
              <a:t> </a:t>
            </a:r>
            <a:r>
              <a:rPr lang="fr-FR" sz="1700" dirty="0" err="1" smtClean="0"/>
              <a:t>PhD</a:t>
            </a:r>
            <a:r>
              <a:rPr lang="fr-FR" sz="1700" dirty="0" smtClean="0"/>
              <a:t>)</a:t>
            </a:r>
          </a:p>
          <a:p>
            <a:pPr algn="just"/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678900" y="4093418"/>
            <a:ext cx="16643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Science Camera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11337" y="4979020"/>
            <a:ext cx="140128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WFS (Coffee)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104028" y="44627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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14926" y="3503156"/>
            <a:ext cx="152157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linear</a:t>
            </a:r>
            <a:r>
              <a:rPr lang="fr-FR" dirty="0" smtClean="0"/>
              <a:t> DH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639382" y="2402515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 (voltages)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01407" y="1869849"/>
            <a:ext cx="16192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AO </a:t>
            </a:r>
            <a:r>
              <a:rPr lang="fr-FR" dirty="0" err="1" smtClean="0">
                <a:sym typeface="Symbol"/>
              </a:rPr>
              <a:t>sytem</a:t>
            </a:r>
            <a:r>
              <a:rPr lang="fr-FR" dirty="0" smtClean="0">
                <a:sym typeface="Symbol"/>
              </a:rPr>
              <a:t> (DM)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10410" y="2935181"/>
            <a:ext cx="13992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Coronagraph</a:t>
            </a:r>
            <a:endParaRPr lang="fr-FR" dirty="0"/>
          </a:p>
        </p:txBody>
      </p:sp>
      <p:cxnSp>
        <p:nvCxnSpPr>
          <p:cNvPr id="12" name="Connecteur en angle 11"/>
          <p:cNvCxnSpPr>
            <a:stCxn id="9" idx="2"/>
            <a:endCxn id="10" idx="0"/>
          </p:cNvCxnSpPr>
          <p:nvPr/>
        </p:nvCxnSpPr>
        <p:spPr>
          <a:xfrm rot="5400000">
            <a:off x="6162555" y="2586684"/>
            <a:ext cx="696000" cy="995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10" idx="2"/>
            <a:endCxn id="4" idx="0"/>
          </p:cNvCxnSpPr>
          <p:nvPr/>
        </p:nvCxnSpPr>
        <p:spPr>
          <a:xfrm rot="16200000" flipH="1">
            <a:off x="6116102" y="3698468"/>
            <a:ext cx="788905" cy="994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>
            <a:stCxn id="4" idx="2"/>
            <a:endCxn id="5" idx="0"/>
          </p:cNvCxnSpPr>
          <p:nvPr/>
        </p:nvCxnSpPr>
        <p:spPr>
          <a:xfrm rot="16200000" flipH="1">
            <a:off x="6253379" y="4720421"/>
            <a:ext cx="516270" cy="9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5" idx="3"/>
            <a:endCxn id="6" idx="2"/>
          </p:cNvCxnSpPr>
          <p:nvPr/>
        </p:nvCxnSpPr>
        <p:spPr>
          <a:xfrm flipV="1">
            <a:off x="7212618" y="4832081"/>
            <a:ext cx="1063092" cy="3316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6" idx="0"/>
            <a:endCxn id="7" idx="2"/>
          </p:cNvCxnSpPr>
          <p:nvPr/>
        </p:nvCxnSpPr>
        <p:spPr>
          <a:xfrm rot="5400000" flipH="1" flipV="1">
            <a:off x="7980580" y="4167619"/>
            <a:ext cx="590261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7" idx="0"/>
            <a:endCxn id="8" idx="2"/>
          </p:cNvCxnSpPr>
          <p:nvPr/>
        </p:nvCxnSpPr>
        <p:spPr>
          <a:xfrm rot="16200000" flipV="1">
            <a:off x="7910057" y="3137501"/>
            <a:ext cx="731309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8" idx="0"/>
            <a:endCxn id="9" idx="3"/>
          </p:cNvCxnSpPr>
          <p:nvPr/>
        </p:nvCxnSpPr>
        <p:spPr>
          <a:xfrm rot="16200000" flipV="1">
            <a:off x="7624203" y="1751008"/>
            <a:ext cx="348000" cy="9550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851912" y="862350"/>
            <a:ext cx="13172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Light source</a:t>
            </a:r>
            <a:endParaRPr lang="fr-FR" dirty="0"/>
          </a:p>
        </p:txBody>
      </p:sp>
      <p:cxnSp>
        <p:nvCxnSpPr>
          <p:cNvPr id="29" name="Connecteur en angle 28"/>
          <p:cNvCxnSpPr>
            <a:stCxn id="27" idx="2"/>
            <a:endCxn id="9" idx="0"/>
          </p:cNvCxnSpPr>
          <p:nvPr/>
        </p:nvCxnSpPr>
        <p:spPr>
          <a:xfrm rot="16200000" flipH="1">
            <a:off x="6191720" y="1550516"/>
            <a:ext cx="638167" cy="498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C:\Documents and Settings\optique\Bureau\Dark hole non lineaire avril-mai 2017\2017-05-19\atv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8495" b="58496"/>
          <a:stretch/>
        </p:blipFill>
        <p:spPr bwMode="auto">
          <a:xfrm>
            <a:off x="4490273" y="5388328"/>
            <a:ext cx="4421765" cy="145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ZoneTexte 45"/>
          <p:cNvSpPr txBox="1"/>
          <p:nvPr/>
        </p:nvSpPr>
        <p:spPr>
          <a:xfrm>
            <a:off x="3092133" y="5818034"/>
            <a:ext cx="13981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O. </a:t>
            </a:r>
            <a:r>
              <a:rPr lang="fr-FR" sz="1100" dirty="0" err="1" smtClean="0"/>
              <a:t>Herscovici</a:t>
            </a:r>
            <a:r>
              <a:rPr lang="fr-FR" sz="1100" dirty="0" smtClean="0"/>
              <a:t> </a:t>
            </a:r>
          </a:p>
          <a:p>
            <a:r>
              <a:rPr lang="fr-FR" sz="1100" dirty="0" smtClean="0"/>
              <a:t>L. </a:t>
            </a:r>
            <a:r>
              <a:rPr lang="fr-FR" sz="1100" dirty="0" err="1" smtClean="0"/>
              <a:t>Leboulleux</a:t>
            </a:r>
            <a:endParaRPr lang="fr-FR" sz="1100" dirty="0" smtClean="0"/>
          </a:p>
          <a:p>
            <a:r>
              <a:rPr lang="fr-FR" sz="1100" dirty="0" smtClean="0"/>
              <a:t>Validation on MITHIC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2772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9567" t="72087" r="427" b="2336"/>
          <a:stretch/>
        </p:blipFill>
        <p:spPr>
          <a:xfrm>
            <a:off x="2028930" y="3789040"/>
            <a:ext cx="4413963" cy="28397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30832" t="71186" r="42506" b="16649"/>
          <a:stretch/>
        </p:blipFill>
        <p:spPr>
          <a:xfrm>
            <a:off x="176328" y="1386141"/>
            <a:ext cx="4059584" cy="21148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429" t="50098" r="73237" b="37859"/>
          <a:stretch/>
        </p:blipFill>
        <p:spPr>
          <a:xfrm>
            <a:off x="4388747" y="1258566"/>
            <a:ext cx="4578444" cy="23700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0" y="1008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 smtClean="0">
                    <a:solidFill>
                      <a:srgbClr val="4472C4">
                        <a:lumMod val="50000"/>
                      </a:srgbClr>
                    </a:solidFill>
                  </a:rPr>
                  <a:t>TWO </a:t>
                </a:r>
                <a:r>
                  <a:rPr lang="fr-FR" sz="2800" b="1" dirty="0">
                    <a:solidFill>
                      <a:srgbClr val="4472C4">
                        <a:lumMod val="50000"/>
                      </a:srgbClr>
                    </a:solidFill>
                  </a:rPr>
                  <a:t>DEFORMABLE </a:t>
                </a:r>
                <a:r>
                  <a:rPr lang="fr-FR" sz="2800" b="1" dirty="0" smtClean="0">
                    <a:solidFill>
                      <a:srgbClr val="4472C4">
                        <a:lumMod val="50000"/>
                      </a:srgbClr>
                    </a:solidFill>
                  </a:rPr>
                  <a:t>MIRRORS : </a:t>
                </a:r>
                <a:r>
                  <a:rPr lang="fr-FR" sz="2800" b="1" dirty="0" err="1" smtClean="0">
                    <a:solidFill>
                      <a:srgbClr val="4472C4">
                        <a:lumMod val="50000"/>
                      </a:srgbClr>
                    </a:solidFill>
                  </a:rPr>
                  <a:t>continuous</a:t>
                </a:r>
                <a:r>
                  <a:rPr lang="fr-FR" sz="2800" b="1" dirty="0" smtClean="0">
                    <a:solidFill>
                      <a:srgbClr val="4472C4">
                        <a:lumMod val="50000"/>
                      </a:srgbClr>
                    </a:solidFill>
                  </a:rPr>
                  <a:t> and </a:t>
                </a:r>
                <a:r>
                  <a:rPr lang="fr-FR" sz="2800" b="1" dirty="0" err="1" smtClean="0">
                    <a:solidFill>
                      <a:srgbClr val="4472C4">
                        <a:lumMod val="50000"/>
                      </a:srgbClr>
                    </a:solidFill>
                  </a:rPr>
                  <a:t>segmented</a:t>
                </a:r>
                <a:endParaRPr lang="fr-FR" sz="2800" b="1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:pPr algn="ctr"/>
                <a:r>
                  <a:rPr lang="fr-FR" sz="2400" dirty="0">
                    <a:solidFill>
                      <a:srgbClr val="4472C4">
                        <a:lumMod val="50000"/>
                      </a:srgbClr>
                    </a:solidFill>
                  </a:rPr>
                  <a:t>JWST </a:t>
                </a:r>
                <a:r>
                  <a:rPr lang="fr-FR" sz="2400" dirty="0" err="1">
                    <a:solidFill>
                      <a:srgbClr val="4472C4">
                        <a:lumMod val="50000"/>
                      </a:srgbClr>
                    </a:solidFill>
                  </a:rPr>
                  <a:t>pupil</a:t>
                </a:r>
                <a:r>
                  <a:rPr lang="fr-FR" sz="2400" dirty="0">
                    <a:solidFill>
                      <a:srgbClr val="4472C4">
                        <a:lumMod val="50000"/>
                      </a:srgbClr>
                    </a:solidFill>
                  </a:rPr>
                  <a:t>, Rodier-Rodier </a:t>
                </a:r>
                <a:r>
                  <a:rPr lang="fr-FR" sz="2400" dirty="0" err="1">
                    <a:solidFill>
                      <a:srgbClr val="4472C4">
                        <a:lumMod val="50000"/>
                      </a:srgbClr>
                    </a:solidFill>
                  </a:rPr>
                  <a:t>coronagraph</a:t>
                </a:r>
                <a:r>
                  <a:rPr lang="fr-FR" sz="2400" dirty="0">
                    <a:solidFill>
                      <a:srgbClr val="4472C4">
                        <a:lumMod val="50000"/>
                      </a:srgb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fr-FR" sz="2400" i="1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sz="2400" i="1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f>
                          <m:fPr>
                            <m:type m:val="lin"/>
                            <m:ctrlPr>
                              <a:rPr lang="fr-FR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fr-FR" sz="2400" i="1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,9</m:t>
                        </m:r>
                        <m:f>
                          <m:fPr>
                            <m:type m:val="lin"/>
                            <m:ctrlPr>
                              <a:rPr lang="fr-FR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rgbClr val="4472C4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8"/>
                <a:ext cx="9144000" cy="892552"/>
              </a:xfrm>
              <a:prstGeom prst="rect">
                <a:avLst/>
              </a:prstGeom>
              <a:blipFill rotWithShape="1">
                <a:blip r:embed="rId5"/>
                <a:stretch>
                  <a:fillRect t="-17007" b="-979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42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107" y="257861"/>
            <a:ext cx="8729578" cy="86836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Multi-DM </a:t>
            </a:r>
            <a:r>
              <a:rPr lang="fr-FR" b="1" dirty="0" err="1" smtClean="0">
                <a:solidFill>
                  <a:srgbClr val="000090"/>
                </a:solidFill>
              </a:rPr>
              <a:t>achromatic</a:t>
            </a:r>
            <a:r>
              <a:rPr lang="fr-FR" b="1" dirty="0" smtClean="0">
                <a:solidFill>
                  <a:srgbClr val="000090"/>
                </a:solidFill>
              </a:rPr>
              <a:t> correction</a:t>
            </a:r>
            <a:endParaRPr lang="fr-FR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6416"/>
            <a:ext cx="8229600" cy="4870110"/>
          </a:xfrm>
        </p:spPr>
        <p:txBody>
          <a:bodyPr>
            <a:normAutofit/>
          </a:bodyPr>
          <a:lstStyle/>
          <a:p>
            <a:r>
              <a:rPr lang="fr-FR" sz="2800" b="1" dirty="0" err="1"/>
              <a:t>Problem</a:t>
            </a:r>
            <a:r>
              <a:rPr lang="fr-FR" sz="2800" dirty="0"/>
              <a:t>: </a:t>
            </a:r>
            <a:r>
              <a:rPr lang="fr-FR" sz="2800" dirty="0" err="1"/>
              <a:t>Chromatic</a:t>
            </a:r>
            <a:r>
              <a:rPr lang="fr-FR" sz="2800" dirty="0"/>
              <a:t> aberration of the instrument </a:t>
            </a:r>
            <a:r>
              <a:rPr lang="fr-FR" sz="2800" dirty="0" err="1"/>
              <a:t>limits</a:t>
            </a:r>
            <a:r>
              <a:rPr lang="fr-FR" sz="2800" dirty="0"/>
              <a:t> the </a:t>
            </a:r>
            <a:r>
              <a:rPr lang="fr-FR" sz="2800" dirty="0" err="1" smtClean="0"/>
              <a:t>efficiency</a:t>
            </a:r>
            <a:r>
              <a:rPr lang="fr-FR" sz="2800" dirty="0" smtClean="0"/>
              <a:t> of </a:t>
            </a:r>
            <a:r>
              <a:rPr lang="fr-FR" sz="2800" dirty="0" err="1" smtClean="0"/>
              <a:t>coronagraphic</a:t>
            </a:r>
            <a:r>
              <a:rPr lang="fr-FR" sz="2800" dirty="0" smtClean="0"/>
              <a:t> </a:t>
            </a:r>
            <a:r>
              <a:rPr lang="fr-FR" sz="2800" dirty="0"/>
              <a:t>instruments (Broadband </a:t>
            </a:r>
            <a:r>
              <a:rPr lang="fr-FR" sz="2800" dirty="0" err="1"/>
              <a:t>Spectroscopy</a:t>
            </a:r>
            <a:r>
              <a:rPr lang="fr-FR" sz="2800" dirty="0"/>
              <a:t>)</a:t>
            </a:r>
          </a:p>
          <a:p>
            <a:r>
              <a:rPr lang="fr-FR" sz="2800" b="1" dirty="0" err="1" smtClean="0"/>
              <a:t>Purpose</a:t>
            </a:r>
            <a:r>
              <a:rPr lang="fr-FR" sz="2800" b="1" dirty="0" smtClean="0"/>
              <a:t>: </a:t>
            </a:r>
            <a:r>
              <a:rPr lang="fr-FR" sz="2800" dirty="0"/>
              <a:t>To use multiple </a:t>
            </a:r>
            <a:r>
              <a:rPr lang="fr-FR" sz="2800" dirty="0" err="1"/>
              <a:t>DMs</a:t>
            </a:r>
            <a:r>
              <a:rPr lang="fr-FR" sz="2800" dirty="0"/>
              <a:t> to correct </a:t>
            </a:r>
            <a:r>
              <a:rPr lang="fr-FR" sz="2800" dirty="0" err="1"/>
              <a:t>residual</a:t>
            </a:r>
            <a:r>
              <a:rPr lang="fr-FR" sz="2800" dirty="0"/>
              <a:t> </a:t>
            </a:r>
            <a:r>
              <a:rPr lang="fr-FR" sz="2800" dirty="0" err="1"/>
              <a:t>chromatic</a:t>
            </a:r>
            <a:r>
              <a:rPr lang="fr-FR" sz="2800" dirty="0"/>
              <a:t> aberrations</a:t>
            </a:r>
          </a:p>
          <a:p>
            <a:r>
              <a:rPr lang="fr-FR" sz="2800" b="1" dirty="0" err="1"/>
              <a:t>Current</a:t>
            </a:r>
            <a:r>
              <a:rPr lang="fr-FR" sz="2800" b="1" dirty="0"/>
              <a:t> </a:t>
            </a:r>
            <a:r>
              <a:rPr lang="fr-FR" sz="2800" b="1" dirty="0" err="1"/>
              <a:t>activities</a:t>
            </a:r>
            <a:r>
              <a:rPr lang="fr-FR" sz="2800" b="1" dirty="0"/>
              <a:t> (LESIA):</a:t>
            </a:r>
          </a:p>
          <a:p>
            <a:pPr lvl="1"/>
            <a:r>
              <a:rPr lang="fr-FR" sz="2400" dirty="0" err="1" smtClean="0"/>
              <a:t>Theoretical</a:t>
            </a:r>
            <a:r>
              <a:rPr lang="fr-FR" sz="2400" dirty="0" smtClean="0"/>
              <a:t>, </a:t>
            </a:r>
            <a:r>
              <a:rPr lang="fr-FR" sz="2400" dirty="0" err="1" smtClean="0"/>
              <a:t>algorithm</a:t>
            </a:r>
            <a:r>
              <a:rPr lang="fr-FR" sz="2400" dirty="0" smtClean="0"/>
              <a:t> </a:t>
            </a:r>
            <a:r>
              <a:rPr lang="fr-FR" sz="2400" dirty="0"/>
              <a:t>aspects </a:t>
            </a:r>
            <a:r>
              <a:rPr lang="fr-FR" sz="2400" dirty="0" smtClean="0"/>
              <a:t>and </a:t>
            </a:r>
            <a:r>
              <a:rPr lang="fr-FR" sz="2400" dirty="0" err="1" smtClean="0"/>
              <a:t>experimental</a:t>
            </a:r>
            <a:r>
              <a:rPr lang="fr-FR" sz="2400" dirty="0" smtClean="0"/>
              <a:t> tests on THD2 (</a:t>
            </a:r>
            <a:r>
              <a:rPr lang="fr-FR" sz="2400" dirty="0" err="1"/>
              <a:t>collab</a:t>
            </a:r>
            <a:r>
              <a:rPr lang="fr-FR" sz="2400" dirty="0"/>
              <a:t> </a:t>
            </a:r>
            <a:r>
              <a:rPr lang="fr-FR" sz="2400" dirty="0" err="1"/>
              <a:t>Netherlands</a:t>
            </a:r>
            <a:r>
              <a:rPr lang="fr-FR" sz="2400" dirty="0"/>
              <a:t>, SRON)</a:t>
            </a:r>
          </a:p>
          <a:p>
            <a:pPr lvl="1"/>
            <a:r>
              <a:rPr lang="fr-FR" sz="2400" dirty="0" err="1"/>
              <a:t>Dvlpt</a:t>
            </a:r>
            <a:r>
              <a:rPr lang="fr-FR" sz="2400" dirty="0"/>
              <a:t> of efficient components over </a:t>
            </a:r>
            <a:r>
              <a:rPr lang="fr-FR" sz="2400" dirty="0" err="1"/>
              <a:t>wide</a:t>
            </a:r>
            <a:r>
              <a:rPr lang="fr-FR" sz="2400" dirty="0"/>
              <a:t> band for </a:t>
            </a:r>
            <a:r>
              <a:rPr lang="fr-FR" sz="2400" dirty="0" err="1"/>
              <a:t>testing</a:t>
            </a:r>
            <a:r>
              <a:rPr lang="fr-FR" sz="2400" dirty="0"/>
              <a:t> on </a:t>
            </a:r>
            <a:r>
              <a:rPr lang="fr-FR" sz="2400" dirty="0" smtClean="0"/>
              <a:t>THD2</a:t>
            </a:r>
          </a:p>
          <a:p>
            <a:pPr lvl="1"/>
            <a:endParaRPr lang="fr-FR" sz="2400" dirty="0"/>
          </a:p>
          <a:p>
            <a:pPr lvl="1"/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9766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107" y="257861"/>
            <a:ext cx="8729578" cy="86836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Multi-DM amplitude correction</a:t>
            </a:r>
            <a:endParaRPr lang="fr-FR" b="1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6416"/>
            <a:ext cx="8229600" cy="4870110"/>
          </a:xfrm>
        </p:spPr>
        <p:txBody>
          <a:bodyPr>
            <a:normAutofit/>
          </a:bodyPr>
          <a:lstStyle/>
          <a:p>
            <a:r>
              <a:rPr lang="fr-FR" sz="2800" b="1" dirty="0" err="1"/>
              <a:t>Problem</a:t>
            </a:r>
            <a:r>
              <a:rPr lang="fr-FR" sz="2800" dirty="0"/>
              <a:t>: </a:t>
            </a:r>
            <a:r>
              <a:rPr lang="fr-FR" sz="2800" dirty="0" smtClean="0"/>
              <a:t>Amplitude aberrations </a:t>
            </a:r>
            <a:r>
              <a:rPr lang="fr-FR" sz="2800" dirty="0"/>
              <a:t>of the instrument </a:t>
            </a:r>
            <a:r>
              <a:rPr lang="fr-FR" sz="2800" dirty="0" err="1"/>
              <a:t>limits</a:t>
            </a:r>
            <a:r>
              <a:rPr lang="fr-FR" sz="2800" dirty="0"/>
              <a:t> the </a:t>
            </a:r>
            <a:r>
              <a:rPr lang="fr-FR" sz="2800" dirty="0" err="1" smtClean="0"/>
              <a:t>efficiency</a:t>
            </a:r>
            <a:r>
              <a:rPr lang="fr-FR" sz="2800" dirty="0" smtClean="0"/>
              <a:t> of </a:t>
            </a:r>
            <a:r>
              <a:rPr lang="fr-FR" sz="2800" dirty="0" err="1" smtClean="0"/>
              <a:t>coronagraphic</a:t>
            </a:r>
            <a:r>
              <a:rPr lang="fr-FR" sz="2800" dirty="0" smtClean="0"/>
              <a:t> </a:t>
            </a:r>
            <a:r>
              <a:rPr lang="fr-FR" sz="2800" dirty="0"/>
              <a:t>instruments </a:t>
            </a:r>
            <a:endParaRPr lang="fr-FR" sz="2800" dirty="0" smtClean="0"/>
          </a:p>
          <a:p>
            <a:r>
              <a:rPr lang="fr-FR" sz="2800" b="1" dirty="0" err="1" smtClean="0"/>
              <a:t>Purpose</a:t>
            </a:r>
            <a:r>
              <a:rPr lang="fr-FR" sz="2800" b="1" dirty="0" smtClean="0"/>
              <a:t>: </a:t>
            </a:r>
            <a:r>
              <a:rPr lang="fr-FR" sz="2800" dirty="0"/>
              <a:t>To use multiple </a:t>
            </a:r>
            <a:r>
              <a:rPr lang="fr-FR" sz="2800" dirty="0" err="1"/>
              <a:t>DMs</a:t>
            </a:r>
            <a:r>
              <a:rPr lang="fr-FR" sz="2800" dirty="0"/>
              <a:t> to correct </a:t>
            </a:r>
            <a:r>
              <a:rPr lang="fr-FR" sz="2800" dirty="0" smtClean="0"/>
              <a:t>amplitude aberrations</a:t>
            </a:r>
            <a:endParaRPr lang="fr-FR" sz="2800" dirty="0"/>
          </a:p>
          <a:p>
            <a:r>
              <a:rPr lang="fr-FR" sz="2800" b="1" dirty="0" err="1"/>
              <a:t>Current</a:t>
            </a:r>
            <a:r>
              <a:rPr lang="fr-FR" sz="2800" b="1" dirty="0"/>
              <a:t> </a:t>
            </a:r>
            <a:r>
              <a:rPr lang="fr-FR" sz="2800" b="1" dirty="0" err="1"/>
              <a:t>activities</a:t>
            </a:r>
            <a:r>
              <a:rPr lang="fr-FR" sz="2800" b="1" dirty="0"/>
              <a:t> (LESIA):</a:t>
            </a:r>
          </a:p>
          <a:p>
            <a:pPr lvl="1"/>
            <a:r>
              <a:rPr lang="fr-FR" sz="2400" dirty="0" err="1"/>
              <a:t>Theoretical</a:t>
            </a:r>
            <a:r>
              <a:rPr lang="fr-FR" sz="2400" dirty="0"/>
              <a:t> and </a:t>
            </a:r>
            <a:r>
              <a:rPr lang="fr-FR" sz="2400" dirty="0" err="1"/>
              <a:t>algorithm</a:t>
            </a:r>
            <a:r>
              <a:rPr lang="fr-FR" sz="2400" dirty="0"/>
              <a:t> aspects (</a:t>
            </a:r>
            <a:r>
              <a:rPr lang="fr-FR" sz="2400" dirty="0" err="1"/>
              <a:t>collab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Nice Obs.)</a:t>
            </a:r>
          </a:p>
          <a:p>
            <a:pPr lvl="1"/>
            <a:r>
              <a:rPr lang="fr-FR" sz="2400" dirty="0" err="1"/>
              <a:t>Experimental</a:t>
            </a:r>
            <a:r>
              <a:rPr lang="fr-FR" sz="2400" dirty="0"/>
              <a:t> tests on THD2</a:t>
            </a:r>
          </a:p>
          <a:p>
            <a:pPr lvl="1"/>
            <a:endParaRPr lang="fr-FR" sz="2400" dirty="0"/>
          </a:p>
          <a:p>
            <a:pPr lvl="1"/>
            <a:endParaRPr lang="fr-FR" sz="2400" dirty="0" smtClean="0"/>
          </a:p>
        </p:txBody>
      </p:sp>
      <p:pic>
        <p:nvPicPr>
          <p:cNvPr id="4" name="Image 3" descr="Capture d’écran 2017-05-25 à 23.06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597363"/>
            <a:ext cx="2540000" cy="22606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00949" y="5652688"/>
            <a:ext cx="42054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black"/>
                </a:solidFill>
              </a:rPr>
              <a:t>FDH correction </a:t>
            </a:r>
            <a:r>
              <a:rPr lang="fr-FR" sz="2400" b="1" dirty="0" err="1">
                <a:solidFill>
                  <a:prstClr val="black"/>
                </a:solidFill>
              </a:rPr>
              <a:t>below</a:t>
            </a:r>
            <a:r>
              <a:rPr lang="fr-FR" sz="2400" b="1" dirty="0">
                <a:solidFill>
                  <a:prstClr val="black"/>
                </a:solidFill>
              </a:rPr>
              <a:t> 3 10</a:t>
            </a:r>
            <a:r>
              <a:rPr lang="fr-FR" sz="2400" b="1" baseline="30000" dirty="0">
                <a:solidFill>
                  <a:prstClr val="black"/>
                </a:solidFill>
              </a:rPr>
              <a:t>-8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err="1">
                <a:solidFill>
                  <a:prstClr val="black"/>
                </a:solidFill>
              </a:rPr>
              <a:t>between</a:t>
            </a:r>
            <a:r>
              <a:rPr lang="fr-FR" sz="2400" b="1" dirty="0">
                <a:solidFill>
                  <a:prstClr val="black"/>
                </a:solidFill>
              </a:rPr>
              <a:t> 5 </a:t>
            </a:r>
            <a:r>
              <a:rPr lang="fr-FR" sz="2400" b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fr-FR" sz="2400" b="1" dirty="0">
                <a:solidFill>
                  <a:prstClr val="black"/>
                </a:solidFill>
              </a:rPr>
              <a:t>/D and 10 </a:t>
            </a:r>
            <a:r>
              <a:rPr lang="fr-FR" sz="2400" b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fr-FR" sz="2400" b="1" dirty="0">
                <a:solidFill>
                  <a:prstClr val="black"/>
                </a:solidFill>
              </a:rPr>
              <a:t>/D</a:t>
            </a:r>
          </a:p>
          <a:p>
            <a:pPr defTabSz="457200"/>
            <a:r>
              <a:rPr lang="fr-FR" sz="2400" b="1" dirty="0">
                <a:solidFill>
                  <a:prstClr val="black"/>
                </a:solidFill>
              </a:rPr>
              <a:t>(Baudoz et al. in </a:t>
            </a:r>
            <a:r>
              <a:rPr lang="fr-FR" sz="2400" b="1" dirty="0" err="1">
                <a:solidFill>
                  <a:prstClr val="black"/>
                </a:solidFill>
              </a:rPr>
              <a:t>prep</a:t>
            </a:r>
            <a:r>
              <a:rPr lang="fr-FR" sz="2400" b="1" dirty="0">
                <a:solidFill>
                  <a:prstClr val="black"/>
                </a:solidFill>
              </a:rPr>
              <a:t>)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0596" indent="-28869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4762" indent="-230952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6667" indent="-230952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8573" indent="-230952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0477" indent="-23095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2382" indent="-23095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4288" indent="-23095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6191" indent="-23095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F70F567-5168-48CF-A8B9-3321D3E185B6}" type="slidenum">
              <a:rPr lang="fr-FR" altLang="fr-FR">
                <a:solidFill>
                  <a:srgbClr val="FFFFFF"/>
                </a:solidFill>
              </a:rPr>
              <a:pPr/>
              <a:t>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1ère démonstration expérimentale  de </a:t>
            </a:r>
            <a:br>
              <a:rPr lang="en-US" altLang="fr-FR" smtClean="0"/>
            </a:br>
            <a:r>
              <a:rPr lang="en-US" altLang="en-US" smtClean="0"/>
              <a:t>“</a:t>
            </a:r>
            <a:r>
              <a:rPr lang="en-US" altLang="ja-JP" smtClean="0"/>
              <a:t>COFFEE complexe</a:t>
            </a:r>
            <a:r>
              <a:rPr lang="en-US" altLang="en-US" smtClean="0"/>
              <a:t>”</a:t>
            </a:r>
            <a:r>
              <a:rPr lang="en-US" altLang="ja-JP" smtClean="0"/>
              <a:t>, sur le banc THD</a:t>
            </a:r>
            <a:endParaRPr lang="en-US" altLang="fr-FR" smtClean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0" y="942419"/>
            <a:ext cx="9144000" cy="62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1" tIns="46190" rIns="92381" bIns="46190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3429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1280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fr-FR" sz="1800" dirty="0" smtClean="0">
                <a:solidFill>
                  <a:srgbClr val="000000"/>
                </a:solidFill>
              </a:rPr>
              <a:t>PhD Olivier </a:t>
            </a:r>
            <a:r>
              <a:rPr lang="en-US" altLang="fr-FR" sz="1800" dirty="0" err="1" smtClean="0">
                <a:solidFill>
                  <a:srgbClr val="000000"/>
                </a:solidFill>
              </a:rPr>
              <a:t>Herscovici</a:t>
            </a:r>
            <a:endParaRPr lang="en-US" altLang="fr-FR" sz="18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fr-FR" sz="1800" dirty="0" err="1" smtClean="0">
                <a:solidFill>
                  <a:srgbClr val="000000"/>
                </a:solidFill>
              </a:rPr>
              <a:t>Recherche</a:t>
            </a:r>
            <a:r>
              <a:rPr lang="en-US" altLang="fr-FR" sz="1800" dirty="0" smtClean="0">
                <a:solidFill>
                  <a:srgbClr val="000000"/>
                </a:solidFill>
              </a:rPr>
              <a:t> </a:t>
            </a:r>
            <a:r>
              <a:rPr lang="en-US" altLang="fr-FR" sz="1800" dirty="0">
                <a:solidFill>
                  <a:srgbClr val="000000"/>
                </a:solidFill>
              </a:rPr>
              <a:t>aberrations de phase </a:t>
            </a:r>
            <a:r>
              <a:rPr lang="en-US" altLang="fr-FR" sz="1800" i="1" dirty="0">
                <a:solidFill>
                  <a:srgbClr val="000000"/>
                </a:solidFill>
              </a:rPr>
              <a:t>et d</a:t>
            </a:r>
            <a:r>
              <a:rPr lang="fr-FR" altLang="fr-FR" sz="1800" i="1" dirty="0">
                <a:solidFill>
                  <a:srgbClr val="000000"/>
                </a:solidFill>
              </a:rPr>
              <a:t>'</a:t>
            </a:r>
            <a:r>
              <a:rPr lang="en-US" altLang="fr-FR" sz="1800" i="1" dirty="0">
                <a:solidFill>
                  <a:srgbClr val="000000"/>
                </a:solidFill>
              </a:rPr>
              <a:t>amplitude</a:t>
            </a:r>
            <a:r>
              <a:rPr lang="en-US" altLang="fr-FR" sz="1800" dirty="0">
                <a:solidFill>
                  <a:srgbClr val="000000"/>
                </a:solidFill>
              </a:rPr>
              <a:t> pour </a:t>
            </a:r>
            <a:r>
              <a:rPr lang="en-US" altLang="fr-FR" sz="1800" dirty="0" err="1">
                <a:solidFill>
                  <a:srgbClr val="000000"/>
                </a:solidFill>
              </a:rPr>
              <a:t>très</a:t>
            </a:r>
            <a:r>
              <a:rPr lang="en-US" altLang="fr-FR" sz="1800" dirty="0">
                <a:solidFill>
                  <a:srgbClr val="000000"/>
                </a:solidFill>
              </a:rPr>
              <a:t> haut </a:t>
            </a:r>
            <a:r>
              <a:rPr lang="en-US" altLang="fr-FR" sz="1800" dirty="0" err="1">
                <a:solidFill>
                  <a:srgbClr val="000000"/>
                </a:solidFill>
              </a:rPr>
              <a:t>contraste</a:t>
            </a:r>
            <a:endParaRPr lang="en-US" altLang="fr-FR" sz="18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Collaboration LESIA, </a:t>
            </a:r>
            <a:r>
              <a:rPr lang="en-US" altLang="fr-FR" sz="1800" dirty="0" err="1">
                <a:solidFill>
                  <a:srgbClr val="000000"/>
                </a:solidFill>
              </a:rPr>
              <a:t>financement</a:t>
            </a:r>
            <a:r>
              <a:rPr lang="en-US" altLang="fr-FR" sz="1800" dirty="0">
                <a:solidFill>
                  <a:srgbClr val="000000"/>
                </a:solidFill>
              </a:rPr>
              <a:t> R&amp;T CNES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fr-FR" sz="1800" dirty="0" err="1">
                <a:solidFill>
                  <a:srgbClr val="000000"/>
                </a:solidFill>
              </a:rPr>
              <a:t>Résultats</a:t>
            </a:r>
            <a:r>
              <a:rPr lang="en-US" altLang="fr-FR" sz="1800" dirty="0">
                <a:solidFill>
                  <a:srgbClr val="000000"/>
                </a:solidFill>
              </a:rPr>
              <a:t> 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ja-JP" sz="1600" dirty="0">
                <a:solidFill>
                  <a:srgbClr val="000000"/>
                </a:solidFill>
              </a:rPr>
              <a:t>Étalonnage fin de ce qu’introduit vraiment le DM Boston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600" dirty="0">
                <a:solidFill>
                  <a:srgbClr val="000000"/>
                </a:solidFill>
              </a:rPr>
              <a:t>Mesure d</a:t>
            </a:r>
            <a:r>
              <a:rPr lang="fr-FR" altLang="en-US" sz="1600" dirty="0">
                <a:solidFill>
                  <a:srgbClr val="000000"/>
                </a:solidFill>
              </a:rPr>
              <a:t>’</a:t>
            </a:r>
            <a:r>
              <a:rPr lang="fr-FR" altLang="fr-FR" sz="1600" dirty="0">
                <a:solidFill>
                  <a:srgbClr val="000000"/>
                </a:solidFill>
              </a:rPr>
              <a:t>aberration d</a:t>
            </a:r>
            <a:r>
              <a:rPr lang="fr-FR" altLang="en-US" sz="1600" dirty="0">
                <a:solidFill>
                  <a:srgbClr val="000000"/>
                </a:solidFill>
              </a:rPr>
              <a:t>’</a:t>
            </a:r>
            <a:r>
              <a:rPr lang="fr-FR" altLang="fr-FR" sz="1600" dirty="0">
                <a:solidFill>
                  <a:srgbClr val="000000"/>
                </a:solidFill>
              </a:rPr>
              <a:t>amplitude sinus, 11 cycles/pupille à 45°:</a:t>
            </a:r>
            <a:br>
              <a:rPr lang="fr-FR" altLang="fr-FR" sz="1600" dirty="0">
                <a:solidFill>
                  <a:srgbClr val="000000"/>
                </a:solidFill>
              </a:rPr>
            </a:br>
            <a:r>
              <a:rPr lang="fr-FR" altLang="fr-FR" sz="1600" dirty="0">
                <a:solidFill>
                  <a:srgbClr val="000000"/>
                </a:solidFill>
              </a:rPr>
              <a:t> </a:t>
            </a: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endParaRPr lang="fr-FR" altLang="fr-FR" sz="180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fr-FR" sz="1800" dirty="0" smtClean="0">
                <a:solidFill>
                  <a:srgbClr val="000000"/>
                </a:solidFill>
              </a:rPr>
              <a:t/>
            </a:r>
            <a:br>
              <a:rPr lang="en-US" altLang="fr-FR" sz="1800" dirty="0" smtClean="0">
                <a:solidFill>
                  <a:srgbClr val="000000"/>
                </a:solidFill>
              </a:rPr>
            </a:br>
            <a:r>
              <a:rPr lang="en-US" altLang="fr-FR" sz="1800" dirty="0" smtClean="0">
                <a:solidFill>
                  <a:srgbClr val="000000"/>
                </a:solidFill>
              </a:rPr>
              <a:t>Perspectives </a:t>
            </a:r>
            <a:r>
              <a:rPr lang="en-US" altLang="fr-FR" sz="1800" dirty="0">
                <a:solidFill>
                  <a:srgbClr val="000000"/>
                </a:solidFill>
              </a:rPr>
              <a:t>: 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fr-FR" sz="1600" dirty="0" err="1">
                <a:solidFill>
                  <a:srgbClr val="000000"/>
                </a:solidFill>
              </a:rPr>
              <a:t>dépouillement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fr-FR" altLang="fr-FR" sz="1600" dirty="0">
                <a:solidFill>
                  <a:srgbClr val="000000"/>
                </a:solidFill>
              </a:rPr>
              <a:t>nouvelle campagne de mesure (vs SCC)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600" dirty="0">
                <a:solidFill>
                  <a:srgbClr val="000000"/>
                </a:solidFill>
              </a:rPr>
              <a:t>correction par </a:t>
            </a:r>
            <a:r>
              <a:rPr lang="fr-FR" altLang="fr-FR" sz="1600" dirty="0" err="1">
                <a:solidFill>
                  <a:srgbClr val="000000"/>
                </a:solidFill>
              </a:rPr>
              <a:t>dark-hole</a:t>
            </a:r>
            <a:r>
              <a:rPr lang="fr-FR" altLang="fr-FR" sz="1600" dirty="0">
                <a:solidFill>
                  <a:srgbClr val="000000"/>
                </a:solidFill>
              </a:rPr>
              <a:t> non linéaire : à venir (R&amp;T en cours)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fr-FR" sz="18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fr-FR" sz="1800" dirty="0">
              <a:solidFill>
                <a:srgbClr val="000000"/>
              </a:solidFill>
            </a:endParaRPr>
          </a:p>
        </p:txBody>
      </p:sp>
      <p:pic>
        <p:nvPicPr>
          <p:cNvPr id="21508" name="Picture 6" descr="THDSchemeGlob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68" y="0"/>
            <a:ext cx="1645533" cy="102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phi_up_diff3_proj2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68" y="1469345"/>
            <a:ext cx="1645533" cy="16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AmplitudeSinusI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54" y="3284137"/>
            <a:ext cx="1805246" cy="178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ontent Placeholder 1"/>
          <p:cNvSpPr>
            <a:spLocks noGrp="1"/>
          </p:cNvSpPr>
          <p:nvPr>
            <p:ph idx="1"/>
          </p:nvPr>
        </p:nvSpPr>
        <p:spPr>
          <a:xfrm>
            <a:off x="221018" y="5223097"/>
            <a:ext cx="7717872" cy="307240"/>
          </a:xfrm>
        </p:spPr>
        <p:txBody>
          <a:bodyPr/>
          <a:lstStyle/>
          <a:p>
            <a:pPr marL="0" indent="0">
              <a:buNone/>
            </a:pPr>
            <a:r>
              <a:rPr lang="en-US" altLang="fr-FR" sz="1400" dirty="0"/>
              <a:t>Avec </a:t>
            </a:r>
            <a:r>
              <a:rPr lang="en-US" altLang="fr-FR" sz="1400" dirty="0" err="1"/>
              <a:t>défaut</a:t>
            </a:r>
            <a:r>
              <a:rPr lang="en-US" altLang="fr-FR" sz="1400" dirty="0"/>
              <a:t> </a:t>
            </a:r>
            <a:r>
              <a:rPr lang="en-US" altLang="fr-FR" sz="1400" dirty="0" err="1"/>
              <a:t>d</a:t>
            </a:r>
            <a:r>
              <a:rPr lang="en-US" altLang="en-US" sz="1400" dirty="0" err="1"/>
              <a:t>’</a:t>
            </a:r>
            <a:r>
              <a:rPr lang="en-US" altLang="fr-FR" sz="1400" dirty="0" err="1"/>
              <a:t>amplitude</a:t>
            </a:r>
            <a:r>
              <a:rPr lang="en-US" altLang="fr-FR" sz="1400" dirty="0"/>
              <a:t>       / 	     sans </a:t>
            </a:r>
            <a:r>
              <a:rPr lang="en-US" altLang="fr-FR" sz="1400" dirty="0" err="1"/>
              <a:t>défaut</a:t>
            </a:r>
            <a:r>
              <a:rPr lang="en-US" altLang="fr-FR" sz="1400" dirty="0"/>
              <a:t>               /       	</a:t>
            </a:r>
            <a:r>
              <a:rPr lang="en-US" altLang="fr-FR" sz="1400" dirty="0" err="1"/>
              <a:t>différence</a:t>
            </a:r>
            <a:r>
              <a:rPr lang="en-US" altLang="fr-FR" sz="1400" dirty="0"/>
              <a:t>  ;) !</a:t>
            </a:r>
          </a:p>
        </p:txBody>
      </p:sp>
      <p:pic>
        <p:nvPicPr>
          <p:cNvPr id="21512" name="Picture 6" descr="AmpliAmpliReferenceDif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6" y="2887747"/>
            <a:ext cx="7161295" cy="23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00527" y="80172"/>
            <a:ext cx="8391025" cy="8240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400" b="1" dirty="0" smtClean="0">
                <a:solidFill>
                  <a:srgbClr val="000090"/>
                </a:solidFill>
              </a:rPr>
              <a:t>Self-</a:t>
            </a:r>
            <a:r>
              <a:rPr lang="fr-FR" sz="4400" b="1" dirty="0" err="1" smtClean="0">
                <a:solidFill>
                  <a:srgbClr val="000090"/>
                </a:solidFill>
              </a:rPr>
              <a:t>CoherentCamera</a:t>
            </a:r>
            <a:r>
              <a:rPr lang="fr-FR" sz="4400" b="1" dirty="0" smtClean="0">
                <a:solidFill>
                  <a:srgbClr val="000090"/>
                </a:solidFill>
              </a:rPr>
              <a:t>  (SCC) &amp; Multi Reference SCC (MRSCC)</a:t>
            </a:r>
            <a:endParaRPr lang="fr-FR" sz="4400" b="1" dirty="0">
              <a:solidFill>
                <a:srgbClr val="00009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602" y="4350372"/>
            <a:ext cx="9047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2400" b="1" dirty="0">
                <a:solidFill>
                  <a:prstClr val="black"/>
                </a:solidFill>
              </a:rPr>
              <a:t>Spatial </a:t>
            </a:r>
            <a:r>
              <a:rPr lang="fr-FR" sz="2400" b="1" dirty="0" err="1">
                <a:solidFill>
                  <a:prstClr val="black"/>
                </a:solidFill>
              </a:rPr>
              <a:t>encoding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of the </a:t>
            </a:r>
            <a:r>
              <a:rPr lang="fr-FR" sz="2400" i="1" dirty="0" err="1">
                <a:solidFill>
                  <a:prstClr val="black"/>
                </a:solidFill>
              </a:rPr>
              <a:t>speckles</a:t>
            </a:r>
            <a:r>
              <a:rPr lang="fr-FR" sz="2400" dirty="0">
                <a:solidFill>
                  <a:prstClr val="black"/>
                </a:solidFill>
              </a:rPr>
              <a:t> in focal plane :</a:t>
            </a:r>
          </a:p>
          <a:p>
            <a:pPr marL="342900" indent="-342900" defTabSz="457200">
              <a:buFont typeface="Arial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Estimation of the </a:t>
            </a:r>
            <a:r>
              <a:rPr lang="fr-FR" sz="2400" b="1" dirty="0" err="1">
                <a:solidFill>
                  <a:prstClr val="black"/>
                </a:solidFill>
              </a:rPr>
              <a:t>complex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err="1">
                <a:solidFill>
                  <a:prstClr val="black"/>
                </a:solidFill>
              </a:rPr>
              <a:t>field</a:t>
            </a:r>
            <a:endParaRPr lang="fr-FR" sz="2400" b="1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Not model </a:t>
            </a:r>
            <a:r>
              <a:rPr lang="fr-FR" sz="2400" dirty="0" err="1">
                <a:solidFill>
                  <a:prstClr val="black"/>
                </a:solidFill>
              </a:rPr>
              <a:t>dependent</a:t>
            </a:r>
            <a:endParaRPr lang="fr-FR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/>
              <a:buChar char="•"/>
            </a:pPr>
            <a:r>
              <a:rPr lang="fr-FR" sz="2400" b="1" dirty="0">
                <a:solidFill>
                  <a:prstClr val="black"/>
                </a:solidFill>
              </a:rPr>
              <a:t>One (MR)SCC image (= science image) per correction </a:t>
            </a:r>
            <a:r>
              <a:rPr lang="fr-FR" sz="2400" b="1" dirty="0" err="1">
                <a:solidFill>
                  <a:prstClr val="black"/>
                </a:solidFill>
              </a:rPr>
              <a:t>loop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endParaRPr lang="fr-FR" sz="24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fr-FR" sz="2400" dirty="0" err="1">
                <a:solidFill>
                  <a:prstClr val="black"/>
                </a:solidFill>
              </a:rPr>
              <a:t>Proven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Closed</a:t>
            </a:r>
            <a:r>
              <a:rPr lang="fr-FR" sz="2400" dirty="0" err="1">
                <a:solidFill>
                  <a:prstClr val="black"/>
                </a:solidFill>
              </a:rPr>
              <a:t>-</a:t>
            </a:r>
            <a:r>
              <a:rPr lang="fr-FR" sz="2400" dirty="0" err="1">
                <a:solidFill>
                  <a:prstClr val="black"/>
                </a:solidFill>
              </a:rPr>
              <a:t>loop</a:t>
            </a:r>
            <a:r>
              <a:rPr lang="fr-FR" sz="2400" dirty="0">
                <a:solidFill>
                  <a:prstClr val="black"/>
                </a:solidFill>
              </a:rPr>
              <a:t> correction (</a:t>
            </a:r>
            <a:r>
              <a:rPr lang="fr-FR" sz="2400" dirty="0" err="1">
                <a:solidFill>
                  <a:prstClr val="black"/>
                </a:solidFill>
              </a:rPr>
              <a:t>at</a:t>
            </a:r>
            <a:r>
              <a:rPr lang="fr-FR" sz="2400" dirty="0">
                <a:solidFill>
                  <a:prstClr val="black"/>
                </a:solidFill>
              </a:rPr>
              <a:t> ≈10 Hz) in the </a:t>
            </a:r>
            <a:r>
              <a:rPr lang="fr-FR" sz="2400" dirty="0" err="1">
                <a:solidFill>
                  <a:prstClr val="black"/>
                </a:solidFill>
              </a:rPr>
              <a:t>lab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b="1" dirty="0" err="1">
                <a:solidFill>
                  <a:prstClr val="black"/>
                </a:solidFill>
              </a:rPr>
              <a:t>at</a:t>
            </a:r>
            <a:r>
              <a:rPr lang="fr-FR" sz="2400" b="1" dirty="0">
                <a:solidFill>
                  <a:prstClr val="black"/>
                </a:solidFill>
              </a:rPr>
              <a:t> 10</a:t>
            </a:r>
            <a:r>
              <a:rPr lang="fr-FR" sz="2400" b="1" baseline="30000" dirty="0">
                <a:solidFill>
                  <a:prstClr val="black"/>
                </a:solidFill>
              </a:rPr>
              <a:t>8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err="1">
                <a:solidFill>
                  <a:prstClr val="black"/>
                </a:solidFill>
              </a:rPr>
              <a:t>contrast</a:t>
            </a:r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with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bandwidths</a:t>
            </a:r>
            <a:r>
              <a:rPr lang="fr-FR" sz="2400" dirty="0">
                <a:solidFill>
                  <a:prstClr val="black"/>
                </a:solidFill>
              </a:rPr>
              <a:t> (1 to 80 nm in the visible)</a:t>
            </a:r>
          </a:p>
        </p:txBody>
      </p:sp>
      <p:pic>
        <p:nvPicPr>
          <p:cNvPr id="4" name="Image 3" descr="s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6" y="1376628"/>
            <a:ext cx="5588000" cy="29504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945" y="1966831"/>
            <a:ext cx="2239255" cy="22392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18591" y="4678882"/>
            <a:ext cx="3060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2000" b="1" dirty="0">
                <a:solidFill>
                  <a:srgbClr val="FF0000"/>
                </a:solidFill>
              </a:rPr>
              <a:t>SCC       = 1 </a:t>
            </a:r>
            <a:r>
              <a:rPr lang="fr-FR" sz="2000" b="1" dirty="0" err="1">
                <a:solidFill>
                  <a:srgbClr val="FF0000"/>
                </a:solidFill>
              </a:rPr>
              <a:t>reference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pupil</a:t>
            </a:r>
            <a:endParaRPr lang="fr-FR" sz="2000" b="1" dirty="0">
              <a:solidFill>
                <a:srgbClr val="FF0000"/>
              </a:solidFill>
            </a:endParaRPr>
          </a:p>
          <a:p>
            <a:pPr defTabSz="457200"/>
            <a:r>
              <a:rPr lang="fr-FR" sz="2000" b="1" dirty="0">
                <a:solidFill>
                  <a:srgbClr val="FF0000"/>
                </a:solidFill>
              </a:rPr>
              <a:t>MRSCC = 2 to 3 </a:t>
            </a:r>
            <a:r>
              <a:rPr lang="fr-FR" sz="2000" b="1" dirty="0" err="1">
                <a:solidFill>
                  <a:srgbClr val="FF0000"/>
                </a:solidFill>
              </a:rPr>
              <a:t>references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791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404</Words>
  <Application>Microsoft Office PowerPoint</Application>
  <PresentationFormat>Affichage à l'écran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Thème Office</vt:lpstr>
      <vt:lpstr>Encrier</vt:lpstr>
      <vt:lpstr>Nouvelle présentation</vt:lpstr>
      <vt:lpstr>1_Thème Office</vt:lpstr>
      <vt:lpstr>Wave-front sensing / control</vt:lpstr>
      <vt:lpstr>Wave-front control (PhD Lucie Leboulleux)</vt:lpstr>
      <vt:lpstr>Présentation PowerPoint</vt:lpstr>
      <vt:lpstr>Multi-DM achromatic correction</vt:lpstr>
      <vt:lpstr>Multi-DM amplitude correction</vt:lpstr>
      <vt:lpstr>1ère démonstration expérimentale  de  “COFFEE complexe”, sur le banc THD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 Sauvage</dc:creator>
  <cp:lastModifiedBy>Jean-François Sauvage</cp:lastModifiedBy>
  <cp:revision>29</cp:revision>
  <dcterms:created xsi:type="dcterms:W3CDTF">2017-05-30T08:55:28Z</dcterms:created>
  <dcterms:modified xsi:type="dcterms:W3CDTF">2017-05-31T08:56:54Z</dcterms:modified>
</cp:coreProperties>
</file>